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C2ABF-8D72-4A8D-BED4-9445D1ABF12D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5" csCatId="colorful" phldr="1"/>
      <dgm:spPr/>
    </dgm:pt>
    <dgm:pt modelId="{F623C93E-0D06-43A1-BACC-CF69859F34BA}">
      <dgm:prSet phldrT="[Texte]"/>
      <dgm:spPr/>
      <dgm:t>
        <a:bodyPr/>
        <a:lstStyle/>
        <a:p>
          <a:r>
            <a:rPr lang="en-US" dirty="0" smtClean="0"/>
            <a:t>TRANSPARANCY</a:t>
          </a:r>
          <a:endParaRPr lang="en-US" dirty="0"/>
        </a:p>
      </dgm:t>
    </dgm:pt>
    <dgm:pt modelId="{6F20F9C6-7175-48E6-AAF4-9223B721434E}" type="parTrans" cxnId="{8589A059-9E8C-4C3F-841C-9F5D96845D6B}">
      <dgm:prSet/>
      <dgm:spPr/>
      <dgm:t>
        <a:bodyPr/>
        <a:lstStyle/>
        <a:p>
          <a:endParaRPr lang="en-US"/>
        </a:p>
      </dgm:t>
    </dgm:pt>
    <dgm:pt modelId="{C5B51107-929E-435D-A158-4DD98AC34D8E}" type="sibTrans" cxnId="{8589A059-9E8C-4C3F-841C-9F5D96845D6B}">
      <dgm:prSet/>
      <dgm:spPr/>
      <dgm:t>
        <a:bodyPr/>
        <a:lstStyle/>
        <a:p>
          <a:endParaRPr lang="en-US"/>
        </a:p>
      </dgm:t>
    </dgm:pt>
    <dgm:pt modelId="{02C81534-23EB-4FE2-810E-F4CE181FD536}">
      <dgm:prSet phldrT="[Texte]"/>
      <dgm:spPr/>
      <dgm:t>
        <a:bodyPr/>
        <a:lstStyle/>
        <a:p>
          <a:r>
            <a:rPr lang="en-US" dirty="0" smtClean="0"/>
            <a:t>INCLUSIVENESS</a:t>
          </a:r>
          <a:endParaRPr lang="en-US" dirty="0"/>
        </a:p>
      </dgm:t>
    </dgm:pt>
    <dgm:pt modelId="{B380387E-EBDE-4E97-AE08-A478DEF6650C}" type="parTrans" cxnId="{9CD2FF31-E865-45D2-B8A4-49B9FB712019}">
      <dgm:prSet/>
      <dgm:spPr/>
      <dgm:t>
        <a:bodyPr/>
        <a:lstStyle/>
        <a:p>
          <a:endParaRPr lang="en-US"/>
        </a:p>
      </dgm:t>
    </dgm:pt>
    <dgm:pt modelId="{60863046-3561-4586-9C4C-116ACA1ECE1E}" type="sibTrans" cxnId="{9CD2FF31-E865-45D2-B8A4-49B9FB712019}">
      <dgm:prSet/>
      <dgm:spPr/>
      <dgm:t>
        <a:bodyPr/>
        <a:lstStyle/>
        <a:p>
          <a:endParaRPr lang="en-US"/>
        </a:p>
      </dgm:t>
    </dgm:pt>
    <dgm:pt modelId="{AA00D6D5-9C5A-4F2A-A83D-08248D75ED8C}">
      <dgm:prSet phldrT="[Texte]"/>
      <dgm:spPr/>
      <dgm:t>
        <a:bodyPr/>
        <a:lstStyle/>
        <a:p>
          <a:r>
            <a:rPr lang="en-US" dirty="0" smtClean="0"/>
            <a:t>COMPLETENESS, ACCURATE, RELEVANT, NEUTRAL, TIMELY, CONTEXTUAL, AUDITABLE</a:t>
          </a:r>
          <a:endParaRPr lang="en-US" dirty="0"/>
        </a:p>
      </dgm:t>
    </dgm:pt>
    <dgm:pt modelId="{E89A941A-57B8-4CF5-A95A-62CAB4E6BD10}" type="parTrans" cxnId="{145166B6-7638-4644-A9CC-ADF85B8B4DD7}">
      <dgm:prSet/>
      <dgm:spPr/>
      <dgm:t>
        <a:bodyPr/>
        <a:lstStyle/>
        <a:p>
          <a:endParaRPr lang="en-US"/>
        </a:p>
      </dgm:t>
    </dgm:pt>
    <dgm:pt modelId="{9B565A1E-98D8-4781-BD48-16E0BF39CD6B}" type="sibTrans" cxnId="{145166B6-7638-4644-A9CC-ADF85B8B4DD7}">
      <dgm:prSet/>
      <dgm:spPr/>
      <dgm:t>
        <a:bodyPr/>
        <a:lstStyle/>
        <a:p>
          <a:endParaRPr lang="en-US"/>
        </a:p>
      </dgm:t>
    </dgm:pt>
    <dgm:pt modelId="{93E7D84E-F826-4215-8C4E-7721BC8CCBA7}" type="pres">
      <dgm:prSet presAssocID="{57FC2ABF-8D72-4A8D-BED4-9445D1ABF12D}" presName="Name0" presStyleCnt="0">
        <dgm:presLayoutVars>
          <dgm:dir/>
          <dgm:resizeHandles val="exact"/>
        </dgm:presLayoutVars>
      </dgm:prSet>
      <dgm:spPr/>
    </dgm:pt>
    <dgm:pt modelId="{43BDD7FA-DBA6-496F-90EF-774F1D4522DD}" type="pres">
      <dgm:prSet presAssocID="{57FC2ABF-8D72-4A8D-BED4-9445D1ABF12D}" presName="vNodes" presStyleCnt="0"/>
      <dgm:spPr/>
    </dgm:pt>
    <dgm:pt modelId="{D306B014-F06A-40A2-867C-C9A55C381A61}" type="pres">
      <dgm:prSet presAssocID="{F623C93E-0D06-43A1-BACC-CF69859F34B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4A11D3-EC4D-45E4-8C08-8C9958AB3B87}" type="pres">
      <dgm:prSet presAssocID="{C5B51107-929E-435D-A158-4DD98AC34D8E}" presName="spacerT" presStyleCnt="0"/>
      <dgm:spPr/>
    </dgm:pt>
    <dgm:pt modelId="{FDEAE9DA-EAC9-4F38-9FB3-7DD03D40567D}" type="pres">
      <dgm:prSet presAssocID="{C5B51107-929E-435D-A158-4DD98AC34D8E}" presName="sibTrans" presStyleLbl="sibTrans2D1" presStyleIdx="0" presStyleCnt="2"/>
      <dgm:spPr/>
      <dgm:t>
        <a:bodyPr/>
        <a:lstStyle/>
        <a:p>
          <a:endParaRPr lang="en-GB"/>
        </a:p>
      </dgm:t>
    </dgm:pt>
    <dgm:pt modelId="{AE2D2005-6A88-4920-85F4-50BB7C94CA1D}" type="pres">
      <dgm:prSet presAssocID="{C5B51107-929E-435D-A158-4DD98AC34D8E}" presName="spacerB" presStyleCnt="0"/>
      <dgm:spPr/>
    </dgm:pt>
    <dgm:pt modelId="{31E16B41-D7C6-400D-B0F4-C254AE8DF423}" type="pres">
      <dgm:prSet presAssocID="{02C81534-23EB-4FE2-810E-F4CE181FD53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7BFC8D-8ED7-4086-9EE4-496D19B43BCE}" type="pres">
      <dgm:prSet presAssocID="{57FC2ABF-8D72-4A8D-BED4-9445D1ABF12D}" presName="sibTransLast" presStyleLbl="sibTrans2D1" presStyleIdx="1" presStyleCnt="2"/>
      <dgm:spPr/>
      <dgm:t>
        <a:bodyPr/>
        <a:lstStyle/>
        <a:p>
          <a:endParaRPr lang="en-GB"/>
        </a:p>
      </dgm:t>
    </dgm:pt>
    <dgm:pt modelId="{F4E30329-FCA7-4B8D-96EC-441D0D4134ED}" type="pres">
      <dgm:prSet presAssocID="{57FC2ABF-8D72-4A8D-BED4-9445D1ABF12D}" presName="connectorText" presStyleLbl="sibTrans2D1" presStyleIdx="1" presStyleCnt="2"/>
      <dgm:spPr/>
      <dgm:t>
        <a:bodyPr/>
        <a:lstStyle/>
        <a:p>
          <a:endParaRPr lang="en-GB"/>
        </a:p>
      </dgm:t>
    </dgm:pt>
    <dgm:pt modelId="{967B0BB2-437E-4727-8839-4A0CDC25FA83}" type="pres">
      <dgm:prSet presAssocID="{57FC2ABF-8D72-4A8D-BED4-9445D1ABF12D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4F8536E-2EDA-4C10-82A2-299F5F4141AF}" type="presOf" srcId="{02C81534-23EB-4FE2-810E-F4CE181FD536}" destId="{31E16B41-D7C6-400D-B0F4-C254AE8DF423}" srcOrd="0" destOrd="0" presId="urn:microsoft.com/office/officeart/2005/8/layout/equation2"/>
    <dgm:cxn modelId="{1AF1C071-319F-407E-99B4-C6C8CD88C97A}" type="presOf" srcId="{C5B51107-929E-435D-A158-4DD98AC34D8E}" destId="{FDEAE9DA-EAC9-4F38-9FB3-7DD03D40567D}" srcOrd="0" destOrd="0" presId="urn:microsoft.com/office/officeart/2005/8/layout/equation2"/>
    <dgm:cxn modelId="{145166B6-7638-4644-A9CC-ADF85B8B4DD7}" srcId="{57FC2ABF-8D72-4A8D-BED4-9445D1ABF12D}" destId="{AA00D6D5-9C5A-4F2A-A83D-08248D75ED8C}" srcOrd="2" destOrd="0" parTransId="{E89A941A-57B8-4CF5-A95A-62CAB4E6BD10}" sibTransId="{9B565A1E-98D8-4781-BD48-16E0BF39CD6B}"/>
    <dgm:cxn modelId="{E3ED6BEC-9AF7-4E0C-906F-B273CB73EEB3}" type="presOf" srcId="{AA00D6D5-9C5A-4F2A-A83D-08248D75ED8C}" destId="{967B0BB2-437E-4727-8839-4A0CDC25FA83}" srcOrd="0" destOrd="0" presId="urn:microsoft.com/office/officeart/2005/8/layout/equation2"/>
    <dgm:cxn modelId="{0D2EECF1-36A8-4023-966D-1FDE05BA5095}" type="presOf" srcId="{60863046-3561-4586-9C4C-116ACA1ECE1E}" destId="{207BFC8D-8ED7-4086-9EE4-496D19B43BCE}" srcOrd="0" destOrd="0" presId="urn:microsoft.com/office/officeart/2005/8/layout/equation2"/>
    <dgm:cxn modelId="{F3C58269-A6E9-451D-B887-ADD102A4374C}" type="presOf" srcId="{60863046-3561-4586-9C4C-116ACA1ECE1E}" destId="{F4E30329-FCA7-4B8D-96EC-441D0D4134ED}" srcOrd="1" destOrd="0" presId="urn:microsoft.com/office/officeart/2005/8/layout/equation2"/>
    <dgm:cxn modelId="{BFEB6C5F-4B85-4128-B643-6A5354FD937E}" type="presOf" srcId="{F623C93E-0D06-43A1-BACC-CF69859F34BA}" destId="{D306B014-F06A-40A2-867C-C9A55C381A61}" srcOrd="0" destOrd="0" presId="urn:microsoft.com/office/officeart/2005/8/layout/equation2"/>
    <dgm:cxn modelId="{8589A059-9E8C-4C3F-841C-9F5D96845D6B}" srcId="{57FC2ABF-8D72-4A8D-BED4-9445D1ABF12D}" destId="{F623C93E-0D06-43A1-BACC-CF69859F34BA}" srcOrd="0" destOrd="0" parTransId="{6F20F9C6-7175-48E6-AAF4-9223B721434E}" sibTransId="{C5B51107-929E-435D-A158-4DD98AC34D8E}"/>
    <dgm:cxn modelId="{75D7851A-F1DF-4458-81E4-BDEB9A0FB651}" type="presOf" srcId="{57FC2ABF-8D72-4A8D-BED4-9445D1ABF12D}" destId="{93E7D84E-F826-4215-8C4E-7721BC8CCBA7}" srcOrd="0" destOrd="0" presId="urn:microsoft.com/office/officeart/2005/8/layout/equation2"/>
    <dgm:cxn modelId="{9CD2FF31-E865-45D2-B8A4-49B9FB712019}" srcId="{57FC2ABF-8D72-4A8D-BED4-9445D1ABF12D}" destId="{02C81534-23EB-4FE2-810E-F4CE181FD536}" srcOrd="1" destOrd="0" parTransId="{B380387E-EBDE-4E97-AE08-A478DEF6650C}" sibTransId="{60863046-3561-4586-9C4C-116ACA1ECE1E}"/>
    <dgm:cxn modelId="{A30E9BF3-6775-46A1-909A-715A1E4F6D7C}" type="presParOf" srcId="{93E7D84E-F826-4215-8C4E-7721BC8CCBA7}" destId="{43BDD7FA-DBA6-496F-90EF-774F1D4522DD}" srcOrd="0" destOrd="0" presId="urn:microsoft.com/office/officeart/2005/8/layout/equation2"/>
    <dgm:cxn modelId="{BC566529-BA07-423F-80B8-6552AF46C10B}" type="presParOf" srcId="{43BDD7FA-DBA6-496F-90EF-774F1D4522DD}" destId="{D306B014-F06A-40A2-867C-C9A55C381A61}" srcOrd="0" destOrd="0" presId="urn:microsoft.com/office/officeart/2005/8/layout/equation2"/>
    <dgm:cxn modelId="{32820CFD-FF61-44D8-89F7-B02FB14898AE}" type="presParOf" srcId="{43BDD7FA-DBA6-496F-90EF-774F1D4522DD}" destId="{E04A11D3-EC4D-45E4-8C08-8C9958AB3B87}" srcOrd="1" destOrd="0" presId="urn:microsoft.com/office/officeart/2005/8/layout/equation2"/>
    <dgm:cxn modelId="{0DC60B21-29A1-46EB-BB61-E52B4A4E853A}" type="presParOf" srcId="{43BDD7FA-DBA6-496F-90EF-774F1D4522DD}" destId="{FDEAE9DA-EAC9-4F38-9FB3-7DD03D40567D}" srcOrd="2" destOrd="0" presId="urn:microsoft.com/office/officeart/2005/8/layout/equation2"/>
    <dgm:cxn modelId="{A172CBEF-B14F-48DB-9F0C-82C0BFE76CAC}" type="presParOf" srcId="{43BDD7FA-DBA6-496F-90EF-774F1D4522DD}" destId="{AE2D2005-6A88-4920-85F4-50BB7C94CA1D}" srcOrd="3" destOrd="0" presId="urn:microsoft.com/office/officeart/2005/8/layout/equation2"/>
    <dgm:cxn modelId="{8B18D838-E9DF-48E3-A9EF-9DEFE7E93125}" type="presParOf" srcId="{43BDD7FA-DBA6-496F-90EF-774F1D4522DD}" destId="{31E16B41-D7C6-400D-B0F4-C254AE8DF423}" srcOrd="4" destOrd="0" presId="urn:microsoft.com/office/officeart/2005/8/layout/equation2"/>
    <dgm:cxn modelId="{4290E44E-C472-4221-AD20-2F765DF36D81}" type="presParOf" srcId="{93E7D84E-F826-4215-8C4E-7721BC8CCBA7}" destId="{207BFC8D-8ED7-4086-9EE4-496D19B43BCE}" srcOrd="1" destOrd="0" presId="urn:microsoft.com/office/officeart/2005/8/layout/equation2"/>
    <dgm:cxn modelId="{20E94AFF-4F96-4F9A-A895-5668CD0E00A4}" type="presParOf" srcId="{207BFC8D-8ED7-4086-9EE4-496D19B43BCE}" destId="{F4E30329-FCA7-4B8D-96EC-441D0D4134ED}" srcOrd="0" destOrd="0" presId="urn:microsoft.com/office/officeart/2005/8/layout/equation2"/>
    <dgm:cxn modelId="{469B8DB5-BD7B-43A5-B5C2-4DC3A13166DE}" type="presParOf" srcId="{93E7D84E-F826-4215-8C4E-7721BC8CCBA7}" destId="{967B0BB2-437E-4727-8839-4A0CDC25FA8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C32A1D-5FF9-4F4D-A8AF-132BFFECDA36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400B0DE-837F-425F-8743-C82363046754}">
      <dgm:prSet phldrT="[Texte]"/>
      <dgm:spPr/>
      <dgm:t>
        <a:bodyPr/>
        <a:lstStyle/>
        <a:p>
          <a:r>
            <a:rPr lang="en-US" dirty="0" smtClean="0"/>
            <a:t>REPORT</a:t>
          </a:r>
          <a:endParaRPr lang="en-US" dirty="0"/>
        </a:p>
      </dgm:t>
    </dgm:pt>
    <dgm:pt modelId="{32109413-0FD2-447F-B56C-821BEA9F464F}" type="parTrans" cxnId="{1ADC8B9F-C913-4B32-9569-41F280707A97}">
      <dgm:prSet/>
      <dgm:spPr/>
      <dgm:t>
        <a:bodyPr/>
        <a:lstStyle/>
        <a:p>
          <a:endParaRPr lang="en-US"/>
        </a:p>
      </dgm:t>
    </dgm:pt>
    <dgm:pt modelId="{0E127925-F560-4AA0-9ED5-0F48E1D215F6}" type="sibTrans" cxnId="{1ADC8B9F-C913-4B32-9569-41F280707A97}">
      <dgm:prSet/>
      <dgm:spPr/>
      <dgm:t>
        <a:bodyPr/>
        <a:lstStyle/>
        <a:p>
          <a:endParaRPr lang="en-US"/>
        </a:p>
      </dgm:t>
    </dgm:pt>
    <dgm:pt modelId="{07631DF7-C143-45AB-A251-7CF055B0C3D8}">
      <dgm:prSet phldrT="[Texte]"/>
      <dgm:spPr/>
      <dgm:t>
        <a:bodyPr/>
        <a:lstStyle/>
        <a:p>
          <a:r>
            <a:rPr lang="en-US" dirty="0" smtClean="0"/>
            <a:t>SIMPLE PAST</a:t>
          </a:r>
          <a:endParaRPr lang="en-US" dirty="0"/>
        </a:p>
      </dgm:t>
    </dgm:pt>
    <dgm:pt modelId="{1F120C0D-0ECB-4E76-A743-559B849B97EF}" type="parTrans" cxnId="{BA82D6C9-89D8-483A-B633-EB52615E31F6}">
      <dgm:prSet/>
      <dgm:spPr/>
      <dgm:t>
        <a:bodyPr/>
        <a:lstStyle/>
        <a:p>
          <a:endParaRPr lang="en-US"/>
        </a:p>
      </dgm:t>
    </dgm:pt>
    <dgm:pt modelId="{6D7AE7B3-67C7-4480-8290-46EF9A4FD242}" type="sibTrans" cxnId="{BA82D6C9-89D8-483A-B633-EB52615E31F6}">
      <dgm:prSet/>
      <dgm:spPr/>
      <dgm:t>
        <a:bodyPr/>
        <a:lstStyle/>
        <a:p>
          <a:endParaRPr lang="en-US"/>
        </a:p>
      </dgm:t>
    </dgm:pt>
    <dgm:pt modelId="{21C4E1EF-0F33-4231-8D47-109EDD77D639}">
      <dgm:prSet phldrT="[Texte]"/>
      <dgm:spPr/>
      <dgm:t>
        <a:bodyPr/>
        <a:lstStyle/>
        <a:p>
          <a:r>
            <a:rPr lang="en-US" dirty="0" smtClean="0"/>
            <a:t>PAST PERFECT</a:t>
          </a:r>
          <a:endParaRPr lang="en-US" dirty="0"/>
        </a:p>
      </dgm:t>
    </dgm:pt>
    <dgm:pt modelId="{764F8F88-C40E-4590-AB28-FC470AE45E26}" type="parTrans" cxnId="{A7FE2AC2-AA3A-4E7C-BB8F-AACCC055B65D}">
      <dgm:prSet/>
      <dgm:spPr/>
      <dgm:t>
        <a:bodyPr/>
        <a:lstStyle/>
        <a:p>
          <a:endParaRPr lang="en-US"/>
        </a:p>
      </dgm:t>
    </dgm:pt>
    <dgm:pt modelId="{31AB6E00-9C3F-4006-9883-A707EEDEDCB5}" type="sibTrans" cxnId="{A7FE2AC2-AA3A-4E7C-BB8F-AACCC055B65D}">
      <dgm:prSet/>
      <dgm:spPr/>
      <dgm:t>
        <a:bodyPr/>
        <a:lstStyle/>
        <a:p>
          <a:endParaRPr lang="en-US"/>
        </a:p>
      </dgm:t>
    </dgm:pt>
    <dgm:pt modelId="{B0CDD722-5180-4849-AD7C-7D05874089E3}">
      <dgm:prSet phldrT="[Texte]"/>
      <dgm:spPr/>
      <dgm:t>
        <a:bodyPr/>
        <a:lstStyle/>
        <a:p>
          <a:r>
            <a:rPr lang="en-US" dirty="0" smtClean="0"/>
            <a:t>PRESENT PERFECT</a:t>
          </a:r>
          <a:endParaRPr lang="en-US" dirty="0"/>
        </a:p>
      </dgm:t>
    </dgm:pt>
    <dgm:pt modelId="{68A3651B-0769-4562-917A-08971AC232FF}" type="parTrans" cxnId="{BEDBA424-4ACE-46D2-B4EF-8112279870EB}">
      <dgm:prSet/>
      <dgm:spPr/>
      <dgm:t>
        <a:bodyPr/>
        <a:lstStyle/>
        <a:p>
          <a:endParaRPr lang="en-US"/>
        </a:p>
      </dgm:t>
    </dgm:pt>
    <dgm:pt modelId="{885EEA00-7D4B-4F15-91E4-D234B0346384}" type="sibTrans" cxnId="{BEDBA424-4ACE-46D2-B4EF-8112279870EB}">
      <dgm:prSet/>
      <dgm:spPr/>
      <dgm:t>
        <a:bodyPr/>
        <a:lstStyle/>
        <a:p>
          <a:endParaRPr lang="en-US"/>
        </a:p>
      </dgm:t>
    </dgm:pt>
    <dgm:pt modelId="{40F056A2-210F-4B04-A014-C1CC3AA635DF}">
      <dgm:prSet/>
      <dgm:spPr/>
      <dgm:t>
        <a:bodyPr/>
        <a:lstStyle/>
        <a:p>
          <a:r>
            <a:rPr lang="en-US" dirty="0" smtClean="0"/>
            <a:t>INDIRECT SPEECH</a:t>
          </a:r>
          <a:endParaRPr lang="en-US" dirty="0"/>
        </a:p>
      </dgm:t>
    </dgm:pt>
    <dgm:pt modelId="{6CDE6F1A-F440-4F05-A151-4F68A555D286}" type="parTrans" cxnId="{31E0522E-345B-4B5D-9533-57AF843F3808}">
      <dgm:prSet/>
      <dgm:spPr/>
      <dgm:t>
        <a:bodyPr/>
        <a:lstStyle/>
        <a:p>
          <a:endParaRPr lang="en-US"/>
        </a:p>
      </dgm:t>
    </dgm:pt>
    <dgm:pt modelId="{7545A0C9-1CD9-40D7-A3E1-C907DAB67CE6}" type="sibTrans" cxnId="{31E0522E-345B-4B5D-9533-57AF843F3808}">
      <dgm:prSet/>
      <dgm:spPr/>
      <dgm:t>
        <a:bodyPr/>
        <a:lstStyle/>
        <a:p>
          <a:endParaRPr lang="en-US"/>
        </a:p>
      </dgm:t>
    </dgm:pt>
    <dgm:pt modelId="{7DED7E1E-D04F-4829-9F2B-32C2AFD0B5A7}" type="pres">
      <dgm:prSet presAssocID="{96C32A1D-5FF9-4F4D-A8AF-132BFFECDA3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064FC0B-9FA7-4613-9A49-EE479F6F804E}" type="pres">
      <dgm:prSet presAssocID="{96C32A1D-5FF9-4F4D-A8AF-132BFFECDA36}" presName="radial" presStyleCnt="0">
        <dgm:presLayoutVars>
          <dgm:animLvl val="ctr"/>
        </dgm:presLayoutVars>
      </dgm:prSet>
      <dgm:spPr/>
    </dgm:pt>
    <dgm:pt modelId="{AEBCA17F-BDB8-449F-95ED-16F1D8F26A9A}" type="pres">
      <dgm:prSet presAssocID="{E400B0DE-837F-425F-8743-C82363046754}" presName="centerShape" presStyleLbl="vennNode1" presStyleIdx="0" presStyleCnt="5"/>
      <dgm:spPr/>
      <dgm:t>
        <a:bodyPr/>
        <a:lstStyle/>
        <a:p>
          <a:endParaRPr lang="en-GB"/>
        </a:p>
      </dgm:t>
    </dgm:pt>
    <dgm:pt modelId="{DAD63401-6796-43A4-A2E8-4FB6535DD3A7}" type="pres">
      <dgm:prSet presAssocID="{07631DF7-C143-45AB-A251-7CF055B0C3D8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400AB73-822B-4DF4-85D3-C62AA2690A81}" type="pres">
      <dgm:prSet presAssocID="{40F056A2-210F-4B04-A014-C1CC3AA635DF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C146D7-82A9-440A-BD0A-99290806CE6B}" type="pres">
      <dgm:prSet presAssocID="{21C4E1EF-0F33-4231-8D47-109EDD77D639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D6238-D61A-4F3F-9CBC-F8A05F83D630}" type="pres">
      <dgm:prSet presAssocID="{B0CDD722-5180-4849-AD7C-7D05874089E3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ADC8B9F-C913-4B32-9569-41F280707A97}" srcId="{96C32A1D-5FF9-4F4D-A8AF-132BFFECDA36}" destId="{E400B0DE-837F-425F-8743-C82363046754}" srcOrd="0" destOrd="0" parTransId="{32109413-0FD2-447F-B56C-821BEA9F464F}" sibTransId="{0E127925-F560-4AA0-9ED5-0F48E1D215F6}"/>
    <dgm:cxn modelId="{83591600-6974-4DAC-B05B-12BDEAA8A14C}" type="presOf" srcId="{21C4E1EF-0F33-4231-8D47-109EDD77D639}" destId="{B6C146D7-82A9-440A-BD0A-99290806CE6B}" srcOrd="0" destOrd="0" presId="urn:microsoft.com/office/officeart/2005/8/layout/radial3"/>
    <dgm:cxn modelId="{31E0522E-345B-4B5D-9533-57AF843F3808}" srcId="{E400B0DE-837F-425F-8743-C82363046754}" destId="{40F056A2-210F-4B04-A014-C1CC3AA635DF}" srcOrd="1" destOrd="0" parTransId="{6CDE6F1A-F440-4F05-A151-4F68A555D286}" sibTransId="{7545A0C9-1CD9-40D7-A3E1-C907DAB67CE6}"/>
    <dgm:cxn modelId="{BA82D6C9-89D8-483A-B633-EB52615E31F6}" srcId="{E400B0DE-837F-425F-8743-C82363046754}" destId="{07631DF7-C143-45AB-A251-7CF055B0C3D8}" srcOrd="0" destOrd="0" parTransId="{1F120C0D-0ECB-4E76-A743-559B849B97EF}" sibTransId="{6D7AE7B3-67C7-4480-8290-46EF9A4FD242}"/>
    <dgm:cxn modelId="{F22E3282-8F25-441E-B605-186B04903E7D}" type="presOf" srcId="{40F056A2-210F-4B04-A014-C1CC3AA635DF}" destId="{C400AB73-822B-4DF4-85D3-C62AA2690A81}" srcOrd="0" destOrd="0" presId="urn:microsoft.com/office/officeart/2005/8/layout/radial3"/>
    <dgm:cxn modelId="{51144DDF-99C2-4419-9C26-406434B59A19}" type="presOf" srcId="{07631DF7-C143-45AB-A251-7CF055B0C3D8}" destId="{DAD63401-6796-43A4-A2E8-4FB6535DD3A7}" srcOrd="0" destOrd="0" presId="urn:microsoft.com/office/officeart/2005/8/layout/radial3"/>
    <dgm:cxn modelId="{4916FA7E-A3F7-442F-BC39-8BFFCF1F33EC}" type="presOf" srcId="{96C32A1D-5FF9-4F4D-A8AF-132BFFECDA36}" destId="{7DED7E1E-D04F-4829-9F2B-32C2AFD0B5A7}" srcOrd="0" destOrd="0" presId="urn:microsoft.com/office/officeart/2005/8/layout/radial3"/>
    <dgm:cxn modelId="{A7FE2AC2-AA3A-4E7C-BB8F-AACCC055B65D}" srcId="{E400B0DE-837F-425F-8743-C82363046754}" destId="{21C4E1EF-0F33-4231-8D47-109EDD77D639}" srcOrd="2" destOrd="0" parTransId="{764F8F88-C40E-4590-AB28-FC470AE45E26}" sibTransId="{31AB6E00-9C3F-4006-9883-A707EEDEDCB5}"/>
    <dgm:cxn modelId="{BCF0A95D-C2D7-4E4B-868A-A937B2F417C1}" type="presOf" srcId="{B0CDD722-5180-4849-AD7C-7D05874089E3}" destId="{F79D6238-D61A-4F3F-9CBC-F8A05F83D630}" srcOrd="0" destOrd="0" presId="urn:microsoft.com/office/officeart/2005/8/layout/radial3"/>
    <dgm:cxn modelId="{BEDBA424-4ACE-46D2-B4EF-8112279870EB}" srcId="{E400B0DE-837F-425F-8743-C82363046754}" destId="{B0CDD722-5180-4849-AD7C-7D05874089E3}" srcOrd="3" destOrd="0" parTransId="{68A3651B-0769-4562-917A-08971AC232FF}" sibTransId="{885EEA00-7D4B-4F15-91E4-D234B0346384}"/>
    <dgm:cxn modelId="{502717B0-9715-4978-8E2B-81776F1CF229}" type="presOf" srcId="{E400B0DE-837F-425F-8743-C82363046754}" destId="{AEBCA17F-BDB8-449F-95ED-16F1D8F26A9A}" srcOrd="0" destOrd="0" presId="urn:microsoft.com/office/officeart/2005/8/layout/radial3"/>
    <dgm:cxn modelId="{8999BCEE-4990-4ADF-A141-A3CE9A189434}" type="presParOf" srcId="{7DED7E1E-D04F-4829-9F2B-32C2AFD0B5A7}" destId="{0064FC0B-9FA7-4613-9A49-EE479F6F804E}" srcOrd="0" destOrd="0" presId="urn:microsoft.com/office/officeart/2005/8/layout/radial3"/>
    <dgm:cxn modelId="{D2A530A4-8C66-4431-974D-A3D144D0D7E3}" type="presParOf" srcId="{0064FC0B-9FA7-4613-9A49-EE479F6F804E}" destId="{AEBCA17F-BDB8-449F-95ED-16F1D8F26A9A}" srcOrd="0" destOrd="0" presId="urn:microsoft.com/office/officeart/2005/8/layout/radial3"/>
    <dgm:cxn modelId="{D1C3DD72-3A6D-4E2B-83FE-E21F39DA834E}" type="presParOf" srcId="{0064FC0B-9FA7-4613-9A49-EE479F6F804E}" destId="{DAD63401-6796-43A4-A2E8-4FB6535DD3A7}" srcOrd="1" destOrd="0" presId="urn:microsoft.com/office/officeart/2005/8/layout/radial3"/>
    <dgm:cxn modelId="{AA5D0028-C62E-4548-8F24-69B9A7BF0340}" type="presParOf" srcId="{0064FC0B-9FA7-4613-9A49-EE479F6F804E}" destId="{C400AB73-822B-4DF4-85D3-C62AA2690A81}" srcOrd="2" destOrd="0" presId="urn:microsoft.com/office/officeart/2005/8/layout/radial3"/>
    <dgm:cxn modelId="{A84D35CD-B3FC-4B16-B714-7BF6BC1F645B}" type="presParOf" srcId="{0064FC0B-9FA7-4613-9A49-EE479F6F804E}" destId="{B6C146D7-82A9-440A-BD0A-99290806CE6B}" srcOrd="3" destOrd="0" presId="urn:microsoft.com/office/officeart/2005/8/layout/radial3"/>
    <dgm:cxn modelId="{224F11A1-839A-4D0C-BCAF-B68451E925EE}" type="presParOf" srcId="{0064FC0B-9FA7-4613-9A49-EE479F6F804E}" destId="{F79D6238-D61A-4F3F-9CBC-F8A05F83D630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6B014-F06A-40A2-867C-C9A55C381A61}">
      <dsp:nvSpPr>
        <dsp:cNvPr id="0" name=""/>
        <dsp:cNvSpPr/>
      </dsp:nvSpPr>
      <dsp:spPr>
        <a:xfrm>
          <a:off x="2401951" y="147"/>
          <a:ext cx="1586582" cy="15865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TRANSPARANCY</a:t>
          </a:r>
          <a:endParaRPr lang="en-US" sz="1300" kern="1200" dirty="0"/>
        </a:p>
      </dsp:txBody>
      <dsp:txXfrm>
        <a:off x="2634301" y="232497"/>
        <a:ext cx="1121882" cy="1121882"/>
      </dsp:txXfrm>
    </dsp:sp>
    <dsp:sp modelId="{FDEAE9DA-EAC9-4F38-9FB3-7DD03D40567D}">
      <dsp:nvSpPr>
        <dsp:cNvPr id="0" name=""/>
        <dsp:cNvSpPr/>
      </dsp:nvSpPr>
      <dsp:spPr>
        <a:xfrm>
          <a:off x="2735134" y="1715560"/>
          <a:ext cx="920217" cy="920217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857109" y="2067451"/>
        <a:ext cx="676267" cy="216435"/>
      </dsp:txXfrm>
    </dsp:sp>
    <dsp:sp modelId="{31E16B41-D7C6-400D-B0F4-C254AE8DF423}">
      <dsp:nvSpPr>
        <dsp:cNvPr id="0" name=""/>
        <dsp:cNvSpPr/>
      </dsp:nvSpPr>
      <dsp:spPr>
        <a:xfrm>
          <a:off x="2401951" y="2764608"/>
          <a:ext cx="1586582" cy="1586582"/>
        </a:xfrm>
        <a:prstGeom prst="ellips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INCLUSIVENESS</a:t>
          </a:r>
          <a:endParaRPr lang="en-US" sz="1300" kern="1200" dirty="0"/>
        </a:p>
      </dsp:txBody>
      <dsp:txXfrm>
        <a:off x="2634301" y="2996958"/>
        <a:ext cx="1121882" cy="1121882"/>
      </dsp:txXfrm>
    </dsp:sp>
    <dsp:sp modelId="{207BFC8D-8ED7-4086-9EE4-496D19B43BCE}">
      <dsp:nvSpPr>
        <dsp:cNvPr id="0" name=""/>
        <dsp:cNvSpPr/>
      </dsp:nvSpPr>
      <dsp:spPr>
        <a:xfrm>
          <a:off x="4226521" y="1880564"/>
          <a:ext cx="504533" cy="5902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4226521" y="1998606"/>
        <a:ext cx="353173" cy="354124"/>
      </dsp:txXfrm>
    </dsp:sp>
    <dsp:sp modelId="{967B0BB2-437E-4727-8839-4A0CDC25FA83}">
      <dsp:nvSpPr>
        <dsp:cNvPr id="0" name=""/>
        <dsp:cNvSpPr/>
      </dsp:nvSpPr>
      <dsp:spPr>
        <a:xfrm>
          <a:off x="4940483" y="589086"/>
          <a:ext cx="3173164" cy="3173164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COMPLETENESS, ACCURATE, RELEVANT, NEUTRAL, TIMELY, CONTEXTUAL, AUDITABLE</a:t>
          </a:r>
          <a:endParaRPr lang="en-US" sz="2300" kern="1200" dirty="0"/>
        </a:p>
      </dsp:txBody>
      <dsp:txXfrm>
        <a:off x="5405182" y="1053785"/>
        <a:ext cx="2243766" cy="22437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BCA17F-BDB8-449F-95ED-16F1D8F26A9A}">
      <dsp:nvSpPr>
        <dsp:cNvPr id="0" name=""/>
        <dsp:cNvSpPr/>
      </dsp:nvSpPr>
      <dsp:spPr>
        <a:xfrm>
          <a:off x="3501503" y="1409984"/>
          <a:ext cx="3512592" cy="351259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REPORT</a:t>
          </a:r>
          <a:endParaRPr lang="en-US" sz="5700" kern="1200" dirty="0"/>
        </a:p>
      </dsp:txBody>
      <dsp:txXfrm>
        <a:off x="4015910" y="1924391"/>
        <a:ext cx="2483778" cy="2483778"/>
      </dsp:txXfrm>
    </dsp:sp>
    <dsp:sp modelId="{DAD63401-6796-43A4-A2E8-4FB6535DD3A7}">
      <dsp:nvSpPr>
        <dsp:cNvPr id="0" name=""/>
        <dsp:cNvSpPr/>
      </dsp:nvSpPr>
      <dsp:spPr>
        <a:xfrm>
          <a:off x="4379651" y="626"/>
          <a:ext cx="1756296" cy="1756296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SIMPLE PAST</a:t>
          </a:r>
          <a:endParaRPr lang="en-US" sz="2400" kern="1200" dirty="0"/>
        </a:p>
      </dsp:txBody>
      <dsp:txXfrm>
        <a:off x="4636855" y="257830"/>
        <a:ext cx="1241888" cy="1241888"/>
      </dsp:txXfrm>
    </dsp:sp>
    <dsp:sp modelId="{C400AB73-822B-4DF4-85D3-C62AA2690A81}">
      <dsp:nvSpPr>
        <dsp:cNvPr id="0" name=""/>
        <dsp:cNvSpPr/>
      </dsp:nvSpPr>
      <dsp:spPr>
        <a:xfrm>
          <a:off x="6667157" y="2288132"/>
          <a:ext cx="1756296" cy="1756296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INDIRECT SPEECH</a:t>
          </a:r>
          <a:endParaRPr lang="en-US" sz="2400" kern="1200" dirty="0"/>
        </a:p>
      </dsp:txBody>
      <dsp:txXfrm>
        <a:off x="6924361" y="2545336"/>
        <a:ext cx="1241888" cy="1241888"/>
      </dsp:txXfrm>
    </dsp:sp>
    <dsp:sp modelId="{B6C146D7-82A9-440A-BD0A-99290806CE6B}">
      <dsp:nvSpPr>
        <dsp:cNvPr id="0" name=""/>
        <dsp:cNvSpPr/>
      </dsp:nvSpPr>
      <dsp:spPr>
        <a:xfrm>
          <a:off x="4379651" y="4575637"/>
          <a:ext cx="1756296" cy="1756296"/>
        </a:xfrm>
        <a:prstGeom prst="ellipse">
          <a:avLst/>
        </a:prstGeom>
        <a:solidFill>
          <a:schemeClr val="accent4">
            <a:alpha val="50000"/>
            <a:hueOff val="7796769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PAST PERFECT</a:t>
          </a:r>
          <a:endParaRPr lang="en-US" sz="2400" kern="1200" dirty="0"/>
        </a:p>
      </dsp:txBody>
      <dsp:txXfrm>
        <a:off x="4636855" y="4832841"/>
        <a:ext cx="1241888" cy="1241888"/>
      </dsp:txXfrm>
    </dsp:sp>
    <dsp:sp modelId="{F79D6238-D61A-4F3F-9CBC-F8A05F83D630}">
      <dsp:nvSpPr>
        <dsp:cNvPr id="0" name=""/>
        <dsp:cNvSpPr/>
      </dsp:nvSpPr>
      <dsp:spPr>
        <a:xfrm>
          <a:off x="2092146" y="2288132"/>
          <a:ext cx="1756296" cy="1756296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PRESENT PERFECT</a:t>
          </a:r>
          <a:endParaRPr lang="en-US" sz="2400" kern="1200" dirty="0"/>
        </a:p>
      </dsp:txBody>
      <dsp:txXfrm>
        <a:off x="2349350" y="2545336"/>
        <a:ext cx="1241888" cy="1241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25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58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88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15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5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22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69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24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44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0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46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41AF5-286B-484A-BA42-451328FBC012}" type="datetimeFigureOut">
              <a:rPr lang="en-GB" smtClean="0"/>
              <a:t>20/10/2020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3E9E6-5421-4EB6-9498-CFB79D0099A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64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ADMINISTRATIVE DRAFTING IN ENGLISH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HOW TO PREPARE COMPREHENSIVE REPORTS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Tarh </a:t>
            </a:r>
            <a:r>
              <a:rPr lang="en-US" sz="2000" dirty="0" err="1" smtClean="0"/>
              <a:t>Besong</a:t>
            </a:r>
            <a:r>
              <a:rPr lang="en-US" sz="2000" dirty="0" smtClean="0"/>
              <a:t> Frambo</a:t>
            </a:r>
          </a:p>
          <a:p>
            <a:pPr marL="0" indent="0" algn="ctr">
              <a:buNone/>
            </a:pPr>
            <a:r>
              <a:rPr lang="en-US" sz="2000" dirty="0" smtClean="0"/>
              <a:t>Sub-Director for Political and Legal Cooperation</a:t>
            </a:r>
          </a:p>
          <a:p>
            <a:pPr marL="0" indent="0" algn="ctr">
              <a:buNone/>
            </a:pPr>
            <a:r>
              <a:rPr lang="en-US" sz="2000" dirty="0" smtClean="0"/>
              <a:t>Commonwealth Department</a:t>
            </a:r>
          </a:p>
          <a:p>
            <a:pPr marL="0" indent="0" algn="ctr">
              <a:buNone/>
            </a:pPr>
            <a:r>
              <a:rPr lang="en-US" sz="2000" dirty="0" smtClean="0"/>
              <a:t>Ministry of External Relations</a:t>
            </a:r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275" y="1173281"/>
            <a:ext cx="22955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 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1-Introduction, Basic Definitions and importance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2-Types of Reports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3-Structure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4-Method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5-Case Studies/workshop</a:t>
            </a:r>
            <a:endParaRPr lang="en-US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392" y="2378075"/>
            <a:ext cx="47625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</a:t>
            </a:r>
          </a:p>
          <a:p>
            <a:pPr marL="0" indent="0">
              <a:buNone/>
            </a:pPr>
            <a:r>
              <a:rPr lang="en-US" dirty="0" smtClean="0"/>
              <a:t>A report </a:t>
            </a:r>
            <a:r>
              <a:rPr lang="en-US" dirty="0"/>
              <a:t>is a structured written presentation developed as a response to a specific </a:t>
            </a:r>
            <a:r>
              <a:rPr lang="en-US" dirty="0" smtClean="0"/>
              <a:t>purpose, aim </a:t>
            </a:r>
            <a:r>
              <a:rPr lang="en-US" dirty="0"/>
              <a:t>or request.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purpose of a report is to give an account of something, to offer a </a:t>
            </a:r>
            <a:r>
              <a:rPr lang="en-US" dirty="0" smtClean="0"/>
              <a:t>solution to </a:t>
            </a:r>
            <a:r>
              <a:rPr lang="en-US" dirty="0"/>
              <a:t>a problem, or to answer a </a:t>
            </a:r>
            <a:r>
              <a:rPr lang="en-US" dirty="0" smtClean="0"/>
              <a:t>question. </a:t>
            </a:r>
          </a:p>
          <a:p>
            <a:pPr marL="0" indent="0">
              <a:buNone/>
            </a:pPr>
            <a:r>
              <a:rPr lang="en-US" dirty="0" smtClean="0"/>
              <a:t>Reporting is primarily </a:t>
            </a:r>
            <a:r>
              <a:rPr lang="en-US" dirty="0"/>
              <a:t>a tool to enhance accountability, assist in organisational learning and </a:t>
            </a:r>
            <a:r>
              <a:rPr lang="en-US" dirty="0" smtClean="0"/>
              <a:t>decision-making and </a:t>
            </a:r>
            <a:r>
              <a:rPr lang="en-US" dirty="0"/>
              <a:t>improve communication both internally and </a:t>
            </a:r>
            <a:r>
              <a:rPr lang="en-US" dirty="0" smtClean="0"/>
              <a:t>externally.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85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Basics- continued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good reporting process is a cyclical one </a:t>
            </a:r>
            <a:r>
              <a:rPr lang="en-US" dirty="0" smtClean="0"/>
              <a:t>that </a:t>
            </a:r>
            <a:r>
              <a:rPr lang="en-US" dirty="0"/>
              <a:t>ensures feedback and </a:t>
            </a:r>
            <a:r>
              <a:rPr lang="en-US" dirty="0" smtClean="0"/>
              <a:t>consequently decision </a:t>
            </a:r>
            <a:r>
              <a:rPr lang="en-US" dirty="0"/>
              <a:t>making can take place between organisations and contractors. </a:t>
            </a:r>
          </a:p>
          <a:p>
            <a:r>
              <a:rPr lang="en-US" dirty="0"/>
              <a:t>Reports alone will provide little value if they fail to inform stakeholders or support </a:t>
            </a:r>
            <a:r>
              <a:rPr lang="en-US" dirty="0" smtClean="0"/>
              <a:t>a dialogue </a:t>
            </a:r>
            <a:r>
              <a:rPr lang="en-US" dirty="0"/>
              <a:t>that influences the decisions and </a:t>
            </a:r>
            <a:r>
              <a:rPr lang="en-US" dirty="0" err="1"/>
              <a:t>behaviour</a:t>
            </a:r>
            <a:r>
              <a:rPr lang="en-US" dirty="0"/>
              <a:t> of both the reporting </a:t>
            </a:r>
            <a:r>
              <a:rPr lang="en-US" dirty="0" err="1" smtClean="0"/>
              <a:t>organisation</a:t>
            </a:r>
            <a:r>
              <a:rPr lang="en-US" dirty="0" smtClean="0"/>
              <a:t> and </a:t>
            </a:r>
            <a:r>
              <a:rPr lang="en-US" dirty="0"/>
              <a:t>its stakeholders.</a:t>
            </a:r>
          </a:p>
          <a:p>
            <a:r>
              <a:rPr lang="en-US" dirty="0"/>
              <a:t>Report Development is primarily </a:t>
            </a:r>
            <a:r>
              <a:rPr lang="en-US" dirty="0" smtClean="0"/>
              <a:t>the responsibility of </a:t>
            </a:r>
            <a:r>
              <a:rPr lang="en-US" dirty="0"/>
              <a:t>the report writer, who should </a:t>
            </a:r>
            <a:r>
              <a:rPr lang="en-US" dirty="0" smtClean="0"/>
              <a:t>discuss with </a:t>
            </a:r>
            <a:r>
              <a:rPr lang="en-US" dirty="0"/>
              <a:t>the </a:t>
            </a:r>
            <a:r>
              <a:rPr lang="en-US" dirty="0" err="1" smtClean="0"/>
              <a:t>destinee</a:t>
            </a:r>
            <a:r>
              <a:rPr lang="en-US" dirty="0" smtClean="0"/>
              <a:t> </a:t>
            </a:r>
            <a:r>
              <a:rPr lang="en-US" dirty="0"/>
              <a:t>the type of report that should </a:t>
            </a:r>
            <a:r>
              <a:rPr lang="en-US" dirty="0" smtClean="0"/>
              <a:t>be written </a:t>
            </a:r>
            <a:r>
              <a:rPr lang="en-US" dirty="0"/>
              <a:t>and what form it should take.</a:t>
            </a:r>
          </a:p>
        </p:txBody>
      </p:sp>
    </p:spTree>
    <p:extLst>
      <p:ext uri="{BB962C8B-B14F-4D97-AF65-F5344CB8AC3E}">
        <p14:creationId xmlns:p14="http://schemas.microsoft.com/office/powerpoint/2010/main" val="409655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CYCLE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7481" y="1869743"/>
            <a:ext cx="9894626" cy="468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77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GOOD REPORT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 effective report has the following </a:t>
            </a:r>
            <a:r>
              <a:rPr lang="en-US" dirty="0" smtClean="0"/>
              <a:t>characteristics</a:t>
            </a:r>
            <a:r>
              <a:rPr lang="en-US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ppropriate </a:t>
            </a:r>
            <a:r>
              <a:rPr lang="en-US" dirty="0"/>
              <a:t>to the purpose – this is clearly identified from the outset, so that the</a:t>
            </a:r>
          </a:p>
          <a:p>
            <a:pPr marL="0" indent="0">
              <a:buNone/>
            </a:pPr>
            <a:r>
              <a:rPr lang="en-US" dirty="0"/>
              <a:t>conclusions and or/recommendations will be relevant;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</a:t>
            </a:r>
            <a:r>
              <a:rPr lang="en-US" dirty="0" smtClean="0"/>
              <a:t>ppropriate </a:t>
            </a:r>
            <a:r>
              <a:rPr lang="en-US" dirty="0"/>
              <a:t>to the audience – the reader’s knowledge will influence the type of </a:t>
            </a:r>
            <a:r>
              <a:rPr lang="en-US" dirty="0" smtClean="0"/>
              <a:t>background detail </a:t>
            </a:r>
            <a:r>
              <a:rPr lang="en-US" dirty="0"/>
              <a:t>that will need to be in the report and the emphasis that will be placed on </a:t>
            </a:r>
            <a:r>
              <a:rPr lang="en-US" dirty="0" smtClean="0"/>
              <a:t>particular issues </a:t>
            </a:r>
            <a:r>
              <a:rPr lang="en-US" dirty="0"/>
              <a:t>of interest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</a:t>
            </a:r>
            <a:r>
              <a:rPr lang="en-US" dirty="0" smtClean="0"/>
              <a:t>ccurate </a:t>
            </a:r>
            <a:r>
              <a:rPr lang="en-US" dirty="0"/>
              <a:t>and complete – this is essential for a high quality report;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</a:t>
            </a:r>
            <a:r>
              <a:rPr lang="en-US" dirty="0" smtClean="0"/>
              <a:t>ogical </a:t>
            </a:r>
            <a:r>
              <a:rPr lang="en-US" dirty="0"/>
              <a:t>– this enables the report to be easily understood;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</a:t>
            </a:r>
            <a:r>
              <a:rPr lang="en-US" dirty="0" smtClean="0"/>
              <a:t>lear</a:t>
            </a:r>
            <a:r>
              <a:rPr lang="en-US" dirty="0"/>
              <a:t>, concise and well organized with clear section headings – this will assist in leading </a:t>
            </a:r>
            <a:r>
              <a:rPr lang="en-US" dirty="0" smtClean="0"/>
              <a:t>the reader </a:t>
            </a:r>
            <a:r>
              <a:rPr lang="en-US" dirty="0"/>
              <a:t>logically to the conclusions and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60171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REPORTING 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Reporting principles are an integral part of a good reporting framework to ensure that </a:t>
            </a:r>
            <a:r>
              <a:rPr lang="en-US" dirty="0" smtClean="0"/>
              <a:t>both the </a:t>
            </a:r>
            <a:r>
              <a:rPr lang="en-US" dirty="0"/>
              <a:t>writer and report user share a common understanding of the underpinnings of the report.</a:t>
            </a:r>
          </a:p>
          <a:p>
            <a:pPr marL="0" indent="0">
              <a:buNone/>
            </a:pPr>
            <a:r>
              <a:rPr lang="en-US" dirty="0"/>
              <a:t>The principles should be applied to all report preparation, particularly to the development </a:t>
            </a:r>
            <a:r>
              <a:rPr lang="en-US" dirty="0" smtClean="0"/>
              <a:t>of performance </a:t>
            </a:r>
            <a:r>
              <a:rPr lang="en-US" dirty="0"/>
              <a:t>assessment reports.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Principles </a:t>
            </a:r>
            <a:r>
              <a:rPr lang="en-US" dirty="0"/>
              <a:t>contribute to a foundation upon which </a:t>
            </a:r>
            <a:r>
              <a:rPr lang="en-US" dirty="0" smtClean="0"/>
              <a:t>future reports </a:t>
            </a:r>
            <a:r>
              <a:rPr lang="en-US" dirty="0"/>
              <a:t>will continue to evolve based on new knowledge and learning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Reporting principles are </a:t>
            </a:r>
            <a:r>
              <a:rPr lang="en-US" dirty="0"/>
              <a:t>goals to which a reporter should strive and some organisations will not be able to </a:t>
            </a:r>
            <a:r>
              <a:rPr lang="en-US" dirty="0" smtClean="0"/>
              <a:t>fully apply </a:t>
            </a:r>
            <a:r>
              <a:rPr lang="en-US" dirty="0"/>
              <a:t>them immediately.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765" y="89694"/>
            <a:ext cx="2428875" cy="173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97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37625" y="562708"/>
            <a:ext cx="272913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TRANSPARENCY as an overarching principle is the </a:t>
            </a:r>
            <a:r>
              <a:rPr lang="en-US" sz="2800" dirty="0" err="1"/>
              <a:t>centrepiece</a:t>
            </a:r>
            <a:r>
              <a:rPr lang="en-US" sz="2800" dirty="0"/>
              <a:t> of accountability. It requires full disclosure of the processes, procedures and assumptions in report preparation.</a:t>
            </a:r>
          </a:p>
          <a:p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9369084" y="562708"/>
            <a:ext cx="25321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INCLUSIVENESS is based on the premise that stakeholder views are integral to meaningful reporting and therefore organisations should systematically engage stakeholders to help</a:t>
            </a:r>
          </a:p>
        </p:txBody>
      </p:sp>
    </p:spTree>
    <p:extLst>
      <p:ext uri="{BB962C8B-B14F-4D97-AF65-F5344CB8AC3E}">
        <p14:creationId xmlns:p14="http://schemas.microsoft.com/office/powerpoint/2010/main" val="327789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318" y="253218"/>
            <a:ext cx="10353820" cy="61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REPORTS  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269242"/>
            <a:ext cx="10515600" cy="541816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TRAINING REPORT</a:t>
            </a:r>
          </a:p>
          <a:p>
            <a:pPr marL="0" indent="0">
              <a:buNone/>
            </a:pPr>
            <a:r>
              <a:rPr lang="en-GB" dirty="0"/>
              <a:t>Generally, a training report will evaluate the positive and negative aspects of a training program after the event has occurred. As such, you'll start by defining the training program with a cover page that includes the name, location and date of the training.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CONTRACT REPORT</a:t>
            </a:r>
          </a:p>
          <a:p>
            <a:pPr marL="0" indent="0">
              <a:buNone/>
            </a:pPr>
            <a:r>
              <a:rPr lang="en-US" dirty="0" smtClean="0"/>
              <a:t>Contract </a:t>
            </a:r>
            <a:r>
              <a:rPr lang="en-US" dirty="0"/>
              <a:t>reports are often seen as the most difficult and onerous reports to </a:t>
            </a:r>
            <a:r>
              <a:rPr lang="en-US" dirty="0" smtClean="0"/>
              <a:t>write. They are </a:t>
            </a:r>
            <a:r>
              <a:rPr lang="en-US" dirty="0"/>
              <a:t>primarily required for accountability and performance </a:t>
            </a:r>
            <a:r>
              <a:rPr lang="en-US" dirty="0" smtClean="0"/>
              <a:t>assessment purposes.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PROJECT REPORT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The final project report is an important element in closing a project. Project reports are </a:t>
            </a:r>
            <a:r>
              <a:rPr lang="en-US" dirty="0" smtClean="0"/>
              <a:t>usually written </a:t>
            </a:r>
            <a:r>
              <a:rPr lang="en-US" dirty="0"/>
              <a:t>by the project manager and provide detail on the overall project at the point of</a:t>
            </a:r>
          </a:p>
          <a:p>
            <a:pPr marL="0" indent="0">
              <a:buNone/>
            </a:pPr>
            <a:r>
              <a:rPr lang="en-US" dirty="0"/>
              <a:t>completion.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EVALUATION REPORT S</a:t>
            </a:r>
          </a:p>
          <a:p>
            <a:pPr marL="0" indent="0">
              <a:buNone/>
            </a:pPr>
            <a:r>
              <a:rPr lang="en-US" dirty="0" smtClean="0"/>
              <a:t>Most </a:t>
            </a:r>
            <a:r>
              <a:rPr lang="en-US" dirty="0"/>
              <a:t>organisations undertake evaluative exercises throughout the life of the </a:t>
            </a:r>
            <a:r>
              <a:rPr lang="en-US" dirty="0" smtClean="0"/>
              <a:t>project/program to </a:t>
            </a:r>
            <a:r>
              <a:rPr lang="en-US" dirty="0"/>
              <a:t>check that the outcomes of the intervention are on target, to try and explain why </a:t>
            </a:r>
            <a:r>
              <a:rPr lang="en-US" dirty="0" smtClean="0"/>
              <a:t>certain things </a:t>
            </a:r>
            <a:r>
              <a:rPr lang="en-US" dirty="0"/>
              <a:t>are happening and to learn and share important lessons. Planning the report </a:t>
            </a:r>
            <a:r>
              <a:rPr lang="en-US" dirty="0" smtClean="0"/>
              <a:t>should include </a:t>
            </a:r>
            <a:r>
              <a:rPr lang="en-US" dirty="0"/>
              <a:t>determining what findings will be of interest to which stakeholder group and in </a:t>
            </a:r>
            <a:r>
              <a:rPr lang="en-US" dirty="0" smtClean="0"/>
              <a:t>which manner </a:t>
            </a:r>
            <a:r>
              <a:rPr lang="en-US" dirty="0"/>
              <a:t>these are best communicated (Federal Office of Public Health, 1997). </a:t>
            </a:r>
            <a:r>
              <a:rPr lang="en-US" dirty="0" smtClean="0"/>
              <a:t>Evaluation reports </a:t>
            </a:r>
            <a:r>
              <a:rPr lang="en-US" dirty="0"/>
              <a:t>are normally prepared at the midpoint of a project/program and at the </a:t>
            </a:r>
            <a:r>
              <a:rPr lang="en-US" dirty="0" smtClean="0"/>
              <a:t>end. Evaluation </a:t>
            </a:r>
            <a:r>
              <a:rPr lang="en-US" dirty="0"/>
              <a:t>reports generally cover most if not all evaluation indicators, including the </a:t>
            </a:r>
            <a:r>
              <a:rPr lang="en-US" dirty="0" smtClean="0"/>
              <a:t>relevance, efficiency</a:t>
            </a:r>
            <a:r>
              <a:rPr lang="en-US" dirty="0"/>
              <a:t>, effectiveness, impact and sustainability of the project/program 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034" y="103981"/>
            <a:ext cx="3016794" cy="13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1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REPORTS-continued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ANNUAL REPORTS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key purpose of an annual report, which </a:t>
            </a:r>
            <a:r>
              <a:rPr lang="en-US" dirty="0" smtClean="0"/>
              <a:t>is primarily </a:t>
            </a:r>
            <a:r>
              <a:rPr lang="en-US" dirty="0"/>
              <a:t>a marketing tool, is to assist people in understanding and assessing </a:t>
            </a:r>
            <a:r>
              <a:rPr lang="en-US" dirty="0" smtClean="0"/>
              <a:t>the performance of </a:t>
            </a:r>
            <a:r>
              <a:rPr lang="en-US" dirty="0"/>
              <a:t>an organisation. The audience of an annual report is varied and can include funding </a:t>
            </a:r>
            <a:r>
              <a:rPr lang="en-US" dirty="0" smtClean="0"/>
              <a:t>bodies, government </a:t>
            </a:r>
            <a:r>
              <a:rPr lang="en-US" dirty="0"/>
              <a:t>organisations, clients and other interested stakeholders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MEETING </a:t>
            </a:r>
            <a:r>
              <a:rPr lang="en-US" u="sng" dirty="0" smtClean="0"/>
              <a:t>REPORT</a:t>
            </a:r>
          </a:p>
          <a:p>
            <a:pPr marL="0" indent="0">
              <a:buNone/>
            </a:pPr>
            <a:r>
              <a:rPr lang="en-GB" dirty="0"/>
              <a:t>Meeting Reports aim to summarize the most important </a:t>
            </a:r>
            <a:r>
              <a:rPr lang="en-GB" dirty="0" smtClean="0"/>
              <a:t>aspects discussed during a meeting. </a:t>
            </a:r>
            <a:r>
              <a:rPr lang="en-GB" dirty="0"/>
              <a:t>It is not usually feasible to attempt </a:t>
            </a:r>
            <a:r>
              <a:rPr lang="en-GB" dirty="0" smtClean="0"/>
              <a:t>a comprehensive </a:t>
            </a:r>
            <a:r>
              <a:rPr lang="en-GB" dirty="0"/>
              <a:t>coverage of the </a:t>
            </a:r>
            <a:r>
              <a:rPr lang="en-GB" dirty="0" smtClean="0"/>
              <a:t>meeting, </a:t>
            </a:r>
            <a:r>
              <a:rPr lang="en-GB" dirty="0"/>
              <a:t>as </a:t>
            </a:r>
            <a:r>
              <a:rPr lang="en-GB" dirty="0" smtClean="0"/>
              <a:t>issues </a:t>
            </a:r>
            <a:r>
              <a:rPr lang="en-GB" dirty="0"/>
              <a:t>are frequently too numerous for each to be </a:t>
            </a:r>
            <a:r>
              <a:rPr lang="en-GB" dirty="0" smtClean="0"/>
              <a:t>reported. When/if that is done, it would become MINUTES.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FINANCIAL </a:t>
            </a:r>
            <a:r>
              <a:rPr lang="en-US" u="sng" dirty="0" smtClean="0"/>
              <a:t>REPORT/STATEMENT</a:t>
            </a:r>
          </a:p>
          <a:p>
            <a:pPr marL="0" indent="0">
              <a:buNone/>
            </a:pPr>
            <a:r>
              <a:rPr lang="en-GB" dirty="0"/>
              <a:t>W</a:t>
            </a:r>
            <a:r>
              <a:rPr lang="en-GB" dirty="0" smtClean="0"/>
              <a:t>ritten </a:t>
            </a:r>
            <a:r>
              <a:rPr lang="en-GB" dirty="0"/>
              <a:t>records that convey the business activities and the financial performance of </a:t>
            </a:r>
            <a:r>
              <a:rPr lang="en-GB" dirty="0" smtClean="0"/>
              <a:t>a corporate body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79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(DIFFERENT PARTS) OF A REPORT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Subject/Title</a:t>
            </a:r>
          </a:p>
          <a:p>
            <a:r>
              <a:rPr lang="en-US" dirty="0" smtClean="0"/>
              <a:t>Executive Summary (short and self-contained)</a:t>
            </a:r>
          </a:p>
          <a:p>
            <a:r>
              <a:rPr lang="en-US" dirty="0" smtClean="0"/>
              <a:t>Introduction (background – purpose of the report and why it is being written)</a:t>
            </a:r>
          </a:p>
          <a:p>
            <a:r>
              <a:rPr lang="en-US" dirty="0" smtClean="0"/>
              <a:t>Main body of report (logical, orderly and easy-to-read)</a:t>
            </a:r>
          </a:p>
          <a:p>
            <a:r>
              <a:rPr lang="en-US" dirty="0" smtClean="0"/>
              <a:t>Conclusions, observations and recommendations</a:t>
            </a:r>
          </a:p>
          <a:p>
            <a:r>
              <a:rPr lang="en-US" dirty="0" smtClean="0"/>
              <a:t>For longer reports: table of contents, appendices (e.g. statistical or technical), references, bibliography, acknowledgments)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56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ELEMENTS OF STRUCTURE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269242"/>
            <a:ext cx="10515600" cy="490772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Choose a clear, logical order, for example: chronological, by subject area, from general to specific, descending order of importance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signature, name and job title of the writer should be included, together with the date, at the bottom left-hand corner of the report, on separate lines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report should provide clear, factual information in a form which the reader can readily understand.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For </a:t>
            </a:r>
            <a:r>
              <a:rPr lang="en-US" dirty="0"/>
              <a:t>most (but not all) reports, the writer will also need to draw some conclusions and/or make observations or recommendations, and it is only here that his/her personal opinion are relevant.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It </a:t>
            </a:r>
            <a:r>
              <a:rPr lang="en-US" dirty="0"/>
              <a:t>is crucially important to separate the factual substance of the report (the main body) from any conclusions or recommendations.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91069"/>
          <a:ext cx="10515600" cy="6332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705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LANGUAGE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Reports on business activities are usually written in </a:t>
            </a:r>
            <a:r>
              <a:rPr lang="en-US" b="1" dirty="0"/>
              <a:t>the simple past, present perfect and past perfect tenses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Use </a:t>
            </a:r>
            <a:r>
              <a:rPr lang="en-US" dirty="0"/>
              <a:t>of the </a:t>
            </a:r>
            <a:r>
              <a:rPr lang="en-US" b="1" dirty="0"/>
              <a:t>simple past </a:t>
            </a:r>
            <a:r>
              <a:rPr lang="en-US" dirty="0"/>
              <a:t>is appropriate when the report records events (e.g. a business trip) or actions that took place at a particular point in the </a:t>
            </a:r>
            <a:r>
              <a:rPr lang="en-US" dirty="0" smtClean="0"/>
              <a:t>past.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Examples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smtClean="0"/>
              <a:t>Five </a:t>
            </a:r>
            <a:r>
              <a:rPr lang="en-US" dirty="0"/>
              <a:t>members of staff went on further training later in the year.</a:t>
            </a:r>
          </a:p>
          <a:p>
            <a:pPr marL="0" indent="0">
              <a:buNone/>
            </a:pPr>
            <a:r>
              <a:rPr lang="en-US" dirty="0" smtClean="0"/>
              <a:t>-We </a:t>
            </a:r>
            <a:r>
              <a:rPr lang="en-US" dirty="0"/>
              <a:t>ran into serious difficulties trying to…</a:t>
            </a:r>
          </a:p>
          <a:p>
            <a:pPr marL="0" indent="0">
              <a:buNone/>
            </a:pPr>
            <a:r>
              <a:rPr lang="en-US" dirty="0" smtClean="0"/>
              <a:t>-The </a:t>
            </a:r>
            <a:r>
              <a:rPr lang="en-US" dirty="0"/>
              <a:t>branch manager gave me a brief account of the problems faced in Limbe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28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present perfect </a:t>
            </a:r>
            <a:endParaRPr lang="en-US" u="sng" dirty="0" smtClean="0"/>
          </a:p>
          <a:p>
            <a:pPr marL="0" indent="0">
              <a:buNone/>
            </a:pPr>
            <a:r>
              <a:rPr lang="en-US" dirty="0"/>
              <a:t>The present perfect is frequently used in </a:t>
            </a:r>
            <a:r>
              <a:rPr lang="en-US" dirty="0" smtClean="0"/>
              <a:t>reports</a:t>
            </a:r>
            <a:r>
              <a:rPr lang="en-US" dirty="0"/>
              <a:t> </a:t>
            </a:r>
            <a:r>
              <a:rPr lang="en-US" dirty="0" smtClean="0"/>
              <a:t>because </a:t>
            </a:r>
            <a:r>
              <a:rPr lang="en-US" dirty="0"/>
              <a:t>is the tense for </a:t>
            </a:r>
            <a:r>
              <a:rPr lang="en-US" dirty="0" smtClean="0"/>
              <a:t>actions </a:t>
            </a:r>
            <a:r>
              <a:rPr lang="en-US" dirty="0"/>
              <a:t>taken which have relevance to the present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Example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-We </a:t>
            </a:r>
            <a:r>
              <a:rPr lang="en-US" dirty="0"/>
              <a:t>have had a very productive year.</a:t>
            </a:r>
          </a:p>
          <a:p>
            <a:pPr marL="0" indent="0">
              <a:buNone/>
            </a:pPr>
            <a:r>
              <a:rPr lang="en-US" dirty="0" smtClean="0"/>
              <a:t>-The </a:t>
            </a:r>
            <a:r>
              <a:rPr lang="en-US" dirty="0"/>
              <a:t>company has moved to a new location.</a:t>
            </a:r>
          </a:p>
          <a:p>
            <a:pPr marL="0" indent="0">
              <a:buNone/>
            </a:pPr>
            <a:r>
              <a:rPr lang="en-US" dirty="0" smtClean="0"/>
              <a:t>-The </a:t>
            </a:r>
            <a:r>
              <a:rPr lang="en-US" dirty="0"/>
              <a:t>cleaners have not been paid for months.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76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PERFECT </a:t>
            </a:r>
            <a:r>
              <a:rPr lang="en-US" dirty="0" smtClean="0"/>
              <a:t>TENSES and INDIRECT SPEECH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past perfect is used for actions that took place before the event reported </a:t>
            </a:r>
            <a:r>
              <a:rPr lang="en-US" dirty="0" err="1" smtClean="0"/>
              <a:t>upon:Ex</a:t>
            </a:r>
            <a:r>
              <a:rPr lang="en-US" dirty="0" smtClean="0"/>
              <a:t>-</a:t>
            </a:r>
            <a:endParaRPr lang="en-US" dirty="0"/>
          </a:p>
          <a:p>
            <a:r>
              <a:rPr lang="en-US" dirty="0" err="1" smtClean="0"/>
              <a:t>Mr</a:t>
            </a:r>
            <a:r>
              <a:rPr lang="en-US" dirty="0" smtClean="0"/>
              <a:t> X </a:t>
            </a:r>
            <a:r>
              <a:rPr lang="en-US" dirty="0"/>
              <a:t>wanted to know whether the committee had studied the audit report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When </a:t>
            </a:r>
            <a:r>
              <a:rPr lang="en-US" dirty="0"/>
              <a:t>a report records a conversation, the use of indirect speech is appropriate:</a:t>
            </a:r>
          </a:p>
          <a:p>
            <a:r>
              <a:rPr lang="en-US" dirty="0" smtClean="0"/>
              <a:t>The </a:t>
            </a:r>
            <a:r>
              <a:rPr lang="en-US" dirty="0"/>
              <a:t>staff asked what the provisions of the new regulations were.</a:t>
            </a:r>
          </a:p>
          <a:p>
            <a:r>
              <a:rPr lang="en-US" dirty="0" smtClean="0"/>
              <a:t>The </a:t>
            </a:r>
            <a:r>
              <a:rPr lang="en-US" dirty="0"/>
              <a:t>Director said that he would henceforth transfer some of his prerogatives to his assistant.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Reports (e.g. on a business trip or an audit or investigation) can use the present tense if the account is of a situation that still prevails at the time of the report: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586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1322</Words>
  <Application>Microsoft Office PowerPoint</Application>
  <PresentationFormat>Grand écran</PresentationFormat>
  <Paragraphs>111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Thème Office</vt:lpstr>
      <vt:lpstr>ADMINISTRATIVE DRAFTING IN ENGLISH</vt:lpstr>
      <vt:lpstr>PLAN   </vt:lpstr>
      <vt:lpstr>INTRODUCTION</vt:lpstr>
      <vt:lpstr>Basics- continued</vt:lpstr>
      <vt:lpstr>REPORT CYCLE</vt:lpstr>
      <vt:lpstr>FEATURES OF A GOOD REPORT</vt:lpstr>
      <vt:lpstr>PRINCIPLES OF REPORTING  </vt:lpstr>
      <vt:lpstr>Présentation PowerPoint</vt:lpstr>
      <vt:lpstr>Présentation PowerPoint</vt:lpstr>
      <vt:lpstr>TYPES OF REPORTS   </vt:lpstr>
      <vt:lpstr>REPORTS-continued</vt:lpstr>
      <vt:lpstr>STRUCTURE (DIFFERENT PARTS) OF A REPORT</vt:lpstr>
      <vt:lpstr>ADDITIONAL ELEMENTS OF STRUCTURE</vt:lpstr>
      <vt:lpstr>LANGUAGE</vt:lpstr>
      <vt:lpstr>USE OF LANGUAGE</vt:lpstr>
      <vt:lpstr>PRESENT PERFECT</vt:lpstr>
      <vt:lpstr>PAST PERFECT TENSES and INDIRECT SPEECH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DRAFTING IN ENGLISH</dc:title>
  <dc:creator>DYDIME ONDOA</dc:creator>
  <cp:lastModifiedBy>DYDIME ONDOA</cp:lastModifiedBy>
  <cp:revision>2</cp:revision>
  <dcterms:created xsi:type="dcterms:W3CDTF">2020-10-20T14:56:36Z</dcterms:created>
  <dcterms:modified xsi:type="dcterms:W3CDTF">2020-10-20T14:58:22Z</dcterms:modified>
</cp:coreProperties>
</file>