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210"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F2C785-5E68-4A8C-A85A-35C12CB48432}" type="doc">
      <dgm:prSet loTypeId="urn:microsoft.com/office/officeart/2005/8/layout/funnel1" loCatId="process" qsTypeId="urn:microsoft.com/office/officeart/2005/8/quickstyle/simple1" qsCatId="simple" csTypeId="urn:microsoft.com/office/officeart/2005/8/colors/colorful4" csCatId="colorful" phldr="1"/>
      <dgm:spPr/>
      <dgm:t>
        <a:bodyPr/>
        <a:lstStyle/>
        <a:p>
          <a:endParaRPr lang="en-US"/>
        </a:p>
      </dgm:t>
    </dgm:pt>
    <dgm:pt modelId="{50504341-86AC-46D2-B549-B7AE52B373FA}">
      <dgm:prSet phldrT="[Texte]"/>
      <dgm:spPr/>
      <dgm:t>
        <a:bodyPr/>
        <a:lstStyle/>
        <a:p>
          <a:r>
            <a:rPr lang="en-US" dirty="0"/>
            <a:t>Official letter</a:t>
          </a:r>
        </a:p>
      </dgm:t>
    </dgm:pt>
    <dgm:pt modelId="{2D8A118E-1C01-4AD2-AB37-EF004B1B4E91}" type="parTrans" cxnId="{6622DA6E-07F4-4954-9AE4-CCD2881F3022}">
      <dgm:prSet/>
      <dgm:spPr/>
      <dgm:t>
        <a:bodyPr/>
        <a:lstStyle/>
        <a:p>
          <a:endParaRPr lang="en-US"/>
        </a:p>
      </dgm:t>
    </dgm:pt>
    <dgm:pt modelId="{A2ED6488-28EB-48FC-8DF6-CAC5875216E7}" type="sibTrans" cxnId="{6622DA6E-07F4-4954-9AE4-CCD2881F3022}">
      <dgm:prSet/>
      <dgm:spPr/>
      <dgm:t>
        <a:bodyPr/>
        <a:lstStyle/>
        <a:p>
          <a:endParaRPr lang="en-US"/>
        </a:p>
      </dgm:t>
    </dgm:pt>
    <dgm:pt modelId="{EBE3F535-5FFC-4389-97C7-F47F67E2D49E}">
      <dgm:prSet phldrT="[Texte]"/>
      <dgm:spPr/>
      <dgm:t>
        <a:bodyPr/>
        <a:lstStyle/>
        <a:p>
          <a:r>
            <a:rPr lang="en-US" dirty="0"/>
            <a:t>Personal letter</a:t>
          </a:r>
        </a:p>
      </dgm:t>
    </dgm:pt>
    <dgm:pt modelId="{0751944C-3DCB-43FE-9E48-57797051A3D1}" type="parTrans" cxnId="{31C039B2-4E5F-4321-8C0D-1B45A604CDF5}">
      <dgm:prSet/>
      <dgm:spPr/>
      <dgm:t>
        <a:bodyPr/>
        <a:lstStyle/>
        <a:p>
          <a:endParaRPr lang="en-US"/>
        </a:p>
      </dgm:t>
    </dgm:pt>
    <dgm:pt modelId="{3871E7D4-FFD8-4F2F-A3E1-CD51C23096AD}" type="sibTrans" cxnId="{31C039B2-4E5F-4321-8C0D-1B45A604CDF5}">
      <dgm:prSet/>
      <dgm:spPr/>
      <dgm:t>
        <a:bodyPr/>
        <a:lstStyle/>
        <a:p>
          <a:endParaRPr lang="en-US"/>
        </a:p>
      </dgm:t>
    </dgm:pt>
    <dgm:pt modelId="{E66270C9-805E-44A0-9F28-BE1752FF7636}">
      <dgm:prSet phldrT="[Texte]"/>
      <dgm:spPr/>
      <dgm:t>
        <a:bodyPr/>
        <a:lstStyle/>
        <a:p>
          <a:r>
            <a:rPr lang="en-US" dirty="0"/>
            <a:t>E-Mail</a:t>
          </a:r>
        </a:p>
      </dgm:t>
    </dgm:pt>
    <dgm:pt modelId="{66BD721B-85A5-4CB2-96E0-C4C6B706C1AB}" type="parTrans" cxnId="{24E072A5-EEF3-44C9-8B72-30DFA2B93DD9}">
      <dgm:prSet/>
      <dgm:spPr/>
      <dgm:t>
        <a:bodyPr/>
        <a:lstStyle/>
        <a:p>
          <a:endParaRPr lang="en-US"/>
        </a:p>
      </dgm:t>
    </dgm:pt>
    <dgm:pt modelId="{12FB3F3F-B36D-4B35-BA90-FF07BD722226}" type="sibTrans" cxnId="{24E072A5-EEF3-44C9-8B72-30DFA2B93DD9}">
      <dgm:prSet/>
      <dgm:spPr/>
      <dgm:t>
        <a:bodyPr/>
        <a:lstStyle/>
        <a:p>
          <a:endParaRPr lang="en-US"/>
        </a:p>
      </dgm:t>
    </dgm:pt>
    <dgm:pt modelId="{7EFFAB8E-92D0-4575-B627-2FEE11A2D8F0}">
      <dgm:prSet phldrT="[Texte]"/>
      <dgm:spPr/>
      <dgm:t>
        <a:bodyPr/>
        <a:lstStyle/>
        <a:p>
          <a:r>
            <a:rPr lang="en-US" dirty="0"/>
            <a:t>Formal Administrative Correspondences</a:t>
          </a:r>
        </a:p>
      </dgm:t>
    </dgm:pt>
    <dgm:pt modelId="{2E451EEA-7DDB-41A5-9886-54343BE6FCA7}" type="parTrans" cxnId="{DBBB44F5-0B2F-4163-BB59-900B0BC7EE94}">
      <dgm:prSet/>
      <dgm:spPr/>
      <dgm:t>
        <a:bodyPr/>
        <a:lstStyle/>
        <a:p>
          <a:endParaRPr lang="en-US"/>
        </a:p>
      </dgm:t>
    </dgm:pt>
    <dgm:pt modelId="{6CBFC593-CF5E-4F49-B306-6200A705190B}" type="sibTrans" cxnId="{DBBB44F5-0B2F-4163-BB59-900B0BC7EE94}">
      <dgm:prSet/>
      <dgm:spPr/>
      <dgm:t>
        <a:bodyPr/>
        <a:lstStyle/>
        <a:p>
          <a:endParaRPr lang="en-US"/>
        </a:p>
      </dgm:t>
    </dgm:pt>
    <dgm:pt modelId="{152EA6D9-2449-4071-8B14-43A02291B724}" type="pres">
      <dgm:prSet presAssocID="{14F2C785-5E68-4A8C-A85A-35C12CB48432}" presName="Name0" presStyleCnt="0">
        <dgm:presLayoutVars>
          <dgm:chMax val="4"/>
          <dgm:resizeHandles val="exact"/>
        </dgm:presLayoutVars>
      </dgm:prSet>
      <dgm:spPr/>
      <dgm:t>
        <a:bodyPr/>
        <a:lstStyle/>
        <a:p>
          <a:endParaRPr lang="fr-FR"/>
        </a:p>
      </dgm:t>
    </dgm:pt>
    <dgm:pt modelId="{466891D0-D92B-4CFB-A879-3CDC39B12AA1}" type="pres">
      <dgm:prSet presAssocID="{14F2C785-5E68-4A8C-A85A-35C12CB48432}" presName="ellipse" presStyleLbl="trBgShp" presStyleIdx="0" presStyleCnt="1"/>
      <dgm:spPr/>
    </dgm:pt>
    <dgm:pt modelId="{C25B3C9A-8104-4B32-8255-26C155BC94CC}" type="pres">
      <dgm:prSet presAssocID="{14F2C785-5E68-4A8C-A85A-35C12CB48432}" presName="arrow1" presStyleLbl="fgShp" presStyleIdx="0" presStyleCnt="1"/>
      <dgm:spPr/>
    </dgm:pt>
    <dgm:pt modelId="{2DBDCF25-5AAC-4976-A478-6FCAEAEE22F6}" type="pres">
      <dgm:prSet presAssocID="{14F2C785-5E68-4A8C-A85A-35C12CB48432}" presName="rectangle" presStyleLbl="revTx" presStyleIdx="0" presStyleCnt="1">
        <dgm:presLayoutVars>
          <dgm:bulletEnabled val="1"/>
        </dgm:presLayoutVars>
      </dgm:prSet>
      <dgm:spPr/>
      <dgm:t>
        <a:bodyPr/>
        <a:lstStyle/>
        <a:p>
          <a:endParaRPr lang="fr-FR"/>
        </a:p>
      </dgm:t>
    </dgm:pt>
    <dgm:pt modelId="{A7D000D9-6751-4BD4-B270-9682E6E8221C}" type="pres">
      <dgm:prSet presAssocID="{EBE3F535-5FFC-4389-97C7-F47F67E2D49E}" presName="item1" presStyleLbl="node1" presStyleIdx="0" presStyleCnt="3" custScaleY="88597" custLinFactNeighborX="-1116" custLinFactNeighborY="-6691">
        <dgm:presLayoutVars>
          <dgm:bulletEnabled val="1"/>
        </dgm:presLayoutVars>
      </dgm:prSet>
      <dgm:spPr/>
      <dgm:t>
        <a:bodyPr/>
        <a:lstStyle/>
        <a:p>
          <a:endParaRPr lang="fr-FR"/>
        </a:p>
      </dgm:t>
    </dgm:pt>
    <dgm:pt modelId="{D547D151-2F9F-428B-8F2C-4DB04E092E8E}" type="pres">
      <dgm:prSet presAssocID="{E66270C9-805E-44A0-9F28-BE1752FF7636}" presName="item2" presStyleLbl="node1" presStyleIdx="1" presStyleCnt="3">
        <dgm:presLayoutVars>
          <dgm:bulletEnabled val="1"/>
        </dgm:presLayoutVars>
      </dgm:prSet>
      <dgm:spPr/>
      <dgm:t>
        <a:bodyPr/>
        <a:lstStyle/>
        <a:p>
          <a:endParaRPr lang="fr-FR"/>
        </a:p>
      </dgm:t>
    </dgm:pt>
    <dgm:pt modelId="{B0A28FDA-F571-4A64-B37E-67528C788917}" type="pres">
      <dgm:prSet presAssocID="{7EFFAB8E-92D0-4575-B627-2FEE11A2D8F0}" presName="item3" presStyleLbl="node1" presStyleIdx="2" presStyleCnt="3">
        <dgm:presLayoutVars>
          <dgm:bulletEnabled val="1"/>
        </dgm:presLayoutVars>
      </dgm:prSet>
      <dgm:spPr/>
      <dgm:t>
        <a:bodyPr/>
        <a:lstStyle/>
        <a:p>
          <a:endParaRPr lang="fr-FR"/>
        </a:p>
      </dgm:t>
    </dgm:pt>
    <dgm:pt modelId="{2A979597-C7B0-45B9-B4E8-9F8DB9043D88}" type="pres">
      <dgm:prSet presAssocID="{14F2C785-5E68-4A8C-A85A-35C12CB48432}" presName="funnel" presStyleLbl="trAlignAcc1" presStyleIdx="0" presStyleCnt="1" custLinFactNeighborY="6721"/>
      <dgm:spPr/>
    </dgm:pt>
  </dgm:ptLst>
  <dgm:cxnLst>
    <dgm:cxn modelId="{EBC33080-0890-4E61-9B4E-02CB25139E58}" type="presOf" srcId="{50504341-86AC-46D2-B549-B7AE52B373FA}" destId="{B0A28FDA-F571-4A64-B37E-67528C788917}" srcOrd="0" destOrd="0" presId="urn:microsoft.com/office/officeart/2005/8/layout/funnel1"/>
    <dgm:cxn modelId="{8D99C1E0-4CC4-4383-B9A1-3FD6361E5ED8}" type="presOf" srcId="{E66270C9-805E-44A0-9F28-BE1752FF7636}" destId="{A7D000D9-6751-4BD4-B270-9682E6E8221C}" srcOrd="0" destOrd="0" presId="urn:microsoft.com/office/officeart/2005/8/layout/funnel1"/>
    <dgm:cxn modelId="{31C039B2-4E5F-4321-8C0D-1B45A604CDF5}" srcId="{14F2C785-5E68-4A8C-A85A-35C12CB48432}" destId="{EBE3F535-5FFC-4389-97C7-F47F67E2D49E}" srcOrd="1" destOrd="0" parTransId="{0751944C-3DCB-43FE-9E48-57797051A3D1}" sibTransId="{3871E7D4-FFD8-4F2F-A3E1-CD51C23096AD}"/>
    <dgm:cxn modelId="{FF20AB4F-40EA-4FF6-90A4-0D652245A658}" type="presOf" srcId="{7EFFAB8E-92D0-4575-B627-2FEE11A2D8F0}" destId="{2DBDCF25-5AAC-4976-A478-6FCAEAEE22F6}" srcOrd="0" destOrd="0" presId="urn:microsoft.com/office/officeart/2005/8/layout/funnel1"/>
    <dgm:cxn modelId="{8A286088-9494-44CD-89DC-39F9C49519AB}" type="presOf" srcId="{EBE3F535-5FFC-4389-97C7-F47F67E2D49E}" destId="{D547D151-2F9F-428B-8F2C-4DB04E092E8E}" srcOrd="0" destOrd="0" presId="urn:microsoft.com/office/officeart/2005/8/layout/funnel1"/>
    <dgm:cxn modelId="{6622DA6E-07F4-4954-9AE4-CCD2881F3022}" srcId="{14F2C785-5E68-4A8C-A85A-35C12CB48432}" destId="{50504341-86AC-46D2-B549-B7AE52B373FA}" srcOrd="0" destOrd="0" parTransId="{2D8A118E-1C01-4AD2-AB37-EF004B1B4E91}" sibTransId="{A2ED6488-28EB-48FC-8DF6-CAC5875216E7}"/>
    <dgm:cxn modelId="{848D5021-6F50-4D93-968E-1A1BD2727608}" type="presOf" srcId="{14F2C785-5E68-4A8C-A85A-35C12CB48432}" destId="{152EA6D9-2449-4071-8B14-43A02291B724}" srcOrd="0" destOrd="0" presId="urn:microsoft.com/office/officeart/2005/8/layout/funnel1"/>
    <dgm:cxn modelId="{24E072A5-EEF3-44C9-8B72-30DFA2B93DD9}" srcId="{14F2C785-5E68-4A8C-A85A-35C12CB48432}" destId="{E66270C9-805E-44A0-9F28-BE1752FF7636}" srcOrd="2" destOrd="0" parTransId="{66BD721B-85A5-4CB2-96E0-C4C6B706C1AB}" sibTransId="{12FB3F3F-B36D-4B35-BA90-FF07BD722226}"/>
    <dgm:cxn modelId="{DBBB44F5-0B2F-4163-BB59-900B0BC7EE94}" srcId="{14F2C785-5E68-4A8C-A85A-35C12CB48432}" destId="{7EFFAB8E-92D0-4575-B627-2FEE11A2D8F0}" srcOrd="3" destOrd="0" parTransId="{2E451EEA-7DDB-41A5-9886-54343BE6FCA7}" sibTransId="{6CBFC593-CF5E-4F49-B306-6200A705190B}"/>
    <dgm:cxn modelId="{A1FDAC9F-6F67-4E6A-A0BF-319C75041EEF}" type="presParOf" srcId="{152EA6D9-2449-4071-8B14-43A02291B724}" destId="{466891D0-D92B-4CFB-A879-3CDC39B12AA1}" srcOrd="0" destOrd="0" presId="urn:microsoft.com/office/officeart/2005/8/layout/funnel1"/>
    <dgm:cxn modelId="{60582F92-80D0-4CAD-BF02-762B39AE9E97}" type="presParOf" srcId="{152EA6D9-2449-4071-8B14-43A02291B724}" destId="{C25B3C9A-8104-4B32-8255-26C155BC94CC}" srcOrd="1" destOrd="0" presId="urn:microsoft.com/office/officeart/2005/8/layout/funnel1"/>
    <dgm:cxn modelId="{31941620-C317-4AC8-A39C-3AD5BB8FA2DA}" type="presParOf" srcId="{152EA6D9-2449-4071-8B14-43A02291B724}" destId="{2DBDCF25-5AAC-4976-A478-6FCAEAEE22F6}" srcOrd="2" destOrd="0" presId="urn:microsoft.com/office/officeart/2005/8/layout/funnel1"/>
    <dgm:cxn modelId="{DB10E225-8159-4B81-AB61-6830321EDA1A}" type="presParOf" srcId="{152EA6D9-2449-4071-8B14-43A02291B724}" destId="{A7D000D9-6751-4BD4-B270-9682E6E8221C}" srcOrd="3" destOrd="0" presId="urn:microsoft.com/office/officeart/2005/8/layout/funnel1"/>
    <dgm:cxn modelId="{3009D7AF-6156-4759-8619-92E1AD457686}" type="presParOf" srcId="{152EA6D9-2449-4071-8B14-43A02291B724}" destId="{D547D151-2F9F-428B-8F2C-4DB04E092E8E}" srcOrd="4" destOrd="0" presId="urn:microsoft.com/office/officeart/2005/8/layout/funnel1"/>
    <dgm:cxn modelId="{3AB13E62-24AA-415A-821C-6016E3CE3F54}" type="presParOf" srcId="{152EA6D9-2449-4071-8B14-43A02291B724}" destId="{B0A28FDA-F571-4A64-B37E-67528C788917}" srcOrd="5" destOrd="0" presId="urn:microsoft.com/office/officeart/2005/8/layout/funnel1"/>
    <dgm:cxn modelId="{9283AC50-5269-4A18-921A-8A9F359E3EAD}" type="presParOf" srcId="{152EA6D9-2449-4071-8B14-43A02291B724}" destId="{2A979597-C7B0-45B9-B4E8-9F8DB9043D88}"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6891D0-D92B-4CFB-A879-3CDC39B12AA1}">
      <dsp:nvSpPr>
        <dsp:cNvPr id="0" name=""/>
        <dsp:cNvSpPr/>
      </dsp:nvSpPr>
      <dsp:spPr>
        <a:xfrm>
          <a:off x="3498227" y="176773"/>
          <a:ext cx="3508266" cy="1218374"/>
        </a:xfrm>
        <a:prstGeom prst="ellipse">
          <a:avLst/>
        </a:prstGeom>
        <a:solidFill>
          <a:schemeClr val="accent4">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5B3C9A-8104-4B32-8255-26C155BC94CC}">
      <dsp:nvSpPr>
        <dsp:cNvPr id="0" name=""/>
        <dsp:cNvSpPr/>
      </dsp:nvSpPr>
      <dsp:spPr>
        <a:xfrm>
          <a:off x="4917851" y="3160159"/>
          <a:ext cx="679896" cy="435133"/>
        </a:xfrm>
        <a:prstGeom prst="downArrow">
          <a:avLst/>
        </a:prstGeom>
        <a:solidFill>
          <a:schemeClr val="accent4">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DBDCF25-5AAC-4976-A478-6FCAEAEE22F6}">
      <dsp:nvSpPr>
        <dsp:cNvPr id="0" name=""/>
        <dsp:cNvSpPr/>
      </dsp:nvSpPr>
      <dsp:spPr>
        <a:xfrm>
          <a:off x="3626048" y="3508266"/>
          <a:ext cx="3263503" cy="815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a:t>Formal Administrative Correspondences</a:t>
          </a:r>
        </a:p>
      </dsp:txBody>
      <dsp:txXfrm>
        <a:off x="3626048" y="3508266"/>
        <a:ext cx="3263503" cy="815875"/>
      </dsp:txXfrm>
    </dsp:sp>
    <dsp:sp modelId="{A7D000D9-6751-4BD4-B270-9682E6E8221C}">
      <dsp:nvSpPr>
        <dsp:cNvPr id="0" name=""/>
        <dsp:cNvSpPr/>
      </dsp:nvSpPr>
      <dsp:spPr>
        <a:xfrm>
          <a:off x="4760055" y="1477135"/>
          <a:ext cx="1223813" cy="1084262"/>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E-Mail</a:t>
          </a:r>
        </a:p>
      </dsp:txBody>
      <dsp:txXfrm>
        <a:off x="4939278" y="1635921"/>
        <a:ext cx="865367" cy="766690"/>
      </dsp:txXfrm>
    </dsp:sp>
    <dsp:sp modelId="{D547D151-2F9F-428B-8F2C-4DB04E092E8E}">
      <dsp:nvSpPr>
        <dsp:cNvPr id="0" name=""/>
        <dsp:cNvSpPr/>
      </dsp:nvSpPr>
      <dsp:spPr>
        <a:xfrm>
          <a:off x="3898006" y="571113"/>
          <a:ext cx="1223813" cy="1223813"/>
        </a:xfrm>
        <a:prstGeom prst="ellipse">
          <a:avLst/>
        </a:prstGeom>
        <a:solidFill>
          <a:schemeClr val="accent4">
            <a:hueOff val="5197847"/>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Personal letter</a:t>
          </a:r>
        </a:p>
      </dsp:txBody>
      <dsp:txXfrm>
        <a:off x="4077229" y="750336"/>
        <a:ext cx="865367" cy="865367"/>
      </dsp:txXfrm>
    </dsp:sp>
    <dsp:sp modelId="{B0A28FDA-F571-4A64-B37E-67528C788917}">
      <dsp:nvSpPr>
        <dsp:cNvPr id="0" name=""/>
        <dsp:cNvSpPr/>
      </dsp:nvSpPr>
      <dsp:spPr>
        <a:xfrm>
          <a:off x="5149016" y="275222"/>
          <a:ext cx="1223813" cy="1223813"/>
        </a:xfrm>
        <a:prstGeom prst="ellipse">
          <a:avLst/>
        </a:prstGeom>
        <a:solidFill>
          <a:schemeClr val="accent4">
            <a:hueOff val="10395693"/>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Official letter</a:t>
          </a:r>
        </a:p>
      </dsp:txBody>
      <dsp:txXfrm>
        <a:off x="5328239" y="454445"/>
        <a:ext cx="865367" cy="865367"/>
      </dsp:txXfrm>
    </dsp:sp>
    <dsp:sp modelId="{2A979597-C7B0-45B9-B4E8-9F8DB9043D88}">
      <dsp:nvSpPr>
        <dsp:cNvPr id="0" name=""/>
        <dsp:cNvSpPr/>
      </dsp:nvSpPr>
      <dsp:spPr>
        <a:xfrm>
          <a:off x="3354089" y="231913"/>
          <a:ext cx="3807420" cy="3045936"/>
        </a:xfrm>
        <a:prstGeom prst="funnel">
          <a:avLst/>
        </a:prstGeom>
        <a:solidFill>
          <a:schemeClr val="lt1">
            <a:alpha val="4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1C530E22-95D1-4237-856D-C42E93170793}" type="datetimeFigureOut">
              <a:rPr lang="en-GB" smtClean="0"/>
              <a:t>23/10/2020</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AEF274ED-6F3F-474A-9676-6973D736CB3A}" type="slidenum">
              <a:rPr lang="en-GB" smtClean="0"/>
              <a:t>‹N°›</a:t>
            </a:fld>
            <a:endParaRPr lang="en-GB"/>
          </a:p>
        </p:txBody>
      </p:sp>
    </p:spTree>
    <p:extLst>
      <p:ext uri="{BB962C8B-B14F-4D97-AF65-F5344CB8AC3E}">
        <p14:creationId xmlns:p14="http://schemas.microsoft.com/office/powerpoint/2010/main" val="814640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GB"/>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GB"/>
          </a:p>
        </p:txBody>
      </p:sp>
      <p:sp>
        <p:nvSpPr>
          <p:cNvPr id="4" name="Espace réservé de la date 3"/>
          <p:cNvSpPr>
            <a:spLocks noGrp="1"/>
          </p:cNvSpPr>
          <p:nvPr>
            <p:ph type="dt" sz="half" idx="10"/>
          </p:nvPr>
        </p:nvSpPr>
        <p:spPr/>
        <p:txBody>
          <a:bodyPr/>
          <a:lstStyle/>
          <a:p>
            <a:fld id="{3D47D659-5E45-483B-9AF6-847853DDBE27}" type="datetime1">
              <a:rPr lang="en-GB" smtClean="0"/>
              <a:t>23/10/2020</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9D7221FE-9879-44AD-99E2-15ADB96E9A8B}" type="slidenum">
              <a:rPr lang="en-GB" smtClean="0"/>
              <a:pPr/>
              <a:t>‹N°›</a:t>
            </a:fld>
            <a:endParaRPr lang="en-GB"/>
          </a:p>
        </p:txBody>
      </p:sp>
    </p:spTree>
    <p:extLst>
      <p:ext uri="{BB962C8B-B14F-4D97-AF65-F5344CB8AC3E}">
        <p14:creationId xmlns:p14="http://schemas.microsoft.com/office/powerpoint/2010/main" val="342532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GB"/>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p:cNvSpPr>
            <a:spLocks noGrp="1"/>
          </p:cNvSpPr>
          <p:nvPr>
            <p:ph type="dt" sz="half" idx="10"/>
          </p:nvPr>
        </p:nvSpPr>
        <p:spPr/>
        <p:txBody>
          <a:bodyPr/>
          <a:lstStyle/>
          <a:p>
            <a:fld id="{AEDBF274-5957-451F-8E87-105B00D1A244}" type="datetime1">
              <a:rPr lang="en-GB" smtClean="0"/>
              <a:t>23/10/2020</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9D7221FE-9879-44AD-99E2-15ADB96E9A8B}" type="slidenum">
              <a:rPr lang="en-GB" smtClean="0"/>
              <a:pPr/>
              <a:t>‹N°›</a:t>
            </a:fld>
            <a:endParaRPr lang="en-GB"/>
          </a:p>
        </p:txBody>
      </p:sp>
    </p:spTree>
    <p:extLst>
      <p:ext uri="{BB962C8B-B14F-4D97-AF65-F5344CB8AC3E}">
        <p14:creationId xmlns:p14="http://schemas.microsoft.com/office/powerpoint/2010/main" val="2659674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GB"/>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4770054A-A811-4F27-B323-D653C028A1A0}" type="datetime1">
              <a:rPr lang="en-GB" smtClean="0"/>
              <a:t>23/10/2020</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9D7221FE-9879-44AD-99E2-15ADB96E9A8B}" type="slidenum">
              <a:rPr lang="en-GB" smtClean="0"/>
              <a:pPr/>
              <a:t>‹N°›</a:t>
            </a:fld>
            <a:endParaRPr lang="en-GB"/>
          </a:p>
        </p:txBody>
      </p:sp>
    </p:spTree>
    <p:extLst>
      <p:ext uri="{BB962C8B-B14F-4D97-AF65-F5344CB8AC3E}">
        <p14:creationId xmlns:p14="http://schemas.microsoft.com/office/powerpoint/2010/main" val="672096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GB"/>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5" name="Espace réservé de la date 4"/>
          <p:cNvSpPr>
            <a:spLocks noGrp="1"/>
          </p:cNvSpPr>
          <p:nvPr>
            <p:ph type="dt" sz="half" idx="10"/>
          </p:nvPr>
        </p:nvSpPr>
        <p:spPr/>
        <p:txBody>
          <a:bodyPr/>
          <a:lstStyle/>
          <a:p>
            <a:fld id="{7D8B9545-328B-4223-BAD5-FD0FF0CFC6F3}" type="datetime1">
              <a:rPr lang="en-GB" smtClean="0"/>
              <a:t>23/10/2020</a:t>
            </a:fld>
            <a:endParaRPr lang="en-GB"/>
          </a:p>
        </p:txBody>
      </p:sp>
      <p:sp>
        <p:nvSpPr>
          <p:cNvPr id="6" name="Espace réservé du pied de page 5"/>
          <p:cNvSpPr>
            <a:spLocks noGrp="1"/>
          </p:cNvSpPr>
          <p:nvPr>
            <p:ph type="ftr" sz="quarter" idx="11"/>
          </p:nvPr>
        </p:nvSpPr>
        <p:spPr/>
        <p:txBody>
          <a:bodyPr/>
          <a:lstStyle/>
          <a:p>
            <a:endParaRPr lang="en-GB"/>
          </a:p>
        </p:txBody>
      </p:sp>
      <p:sp>
        <p:nvSpPr>
          <p:cNvPr id="7" name="Espace réservé du numéro de diapositive 6"/>
          <p:cNvSpPr>
            <a:spLocks noGrp="1"/>
          </p:cNvSpPr>
          <p:nvPr>
            <p:ph type="sldNum" sz="quarter" idx="12"/>
          </p:nvPr>
        </p:nvSpPr>
        <p:spPr/>
        <p:txBody>
          <a:bodyPr/>
          <a:lstStyle/>
          <a:p>
            <a:fld id="{9D7221FE-9879-44AD-99E2-15ADB96E9A8B}" type="slidenum">
              <a:rPr lang="en-GB" smtClean="0"/>
              <a:pPr/>
              <a:t>‹N°›</a:t>
            </a:fld>
            <a:endParaRPr lang="en-GB"/>
          </a:p>
        </p:txBody>
      </p:sp>
    </p:spTree>
    <p:extLst>
      <p:ext uri="{BB962C8B-B14F-4D97-AF65-F5344CB8AC3E}">
        <p14:creationId xmlns:p14="http://schemas.microsoft.com/office/powerpoint/2010/main" val="1146478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endParaRPr lang="en-GB"/>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7" name="Espace réservé de la date 6"/>
          <p:cNvSpPr>
            <a:spLocks noGrp="1"/>
          </p:cNvSpPr>
          <p:nvPr>
            <p:ph type="dt" sz="half" idx="10"/>
          </p:nvPr>
        </p:nvSpPr>
        <p:spPr/>
        <p:txBody>
          <a:bodyPr/>
          <a:lstStyle/>
          <a:p>
            <a:fld id="{F83AD992-8FC4-409F-9110-2E714BBA7C51}" type="datetime1">
              <a:rPr lang="en-GB" smtClean="0"/>
              <a:t>23/10/2020</a:t>
            </a:fld>
            <a:endParaRPr lang="en-GB"/>
          </a:p>
        </p:txBody>
      </p:sp>
      <p:sp>
        <p:nvSpPr>
          <p:cNvPr id="8" name="Espace réservé du pied de page 7"/>
          <p:cNvSpPr>
            <a:spLocks noGrp="1"/>
          </p:cNvSpPr>
          <p:nvPr>
            <p:ph type="ftr" sz="quarter" idx="11"/>
          </p:nvPr>
        </p:nvSpPr>
        <p:spPr/>
        <p:txBody>
          <a:bodyPr/>
          <a:lstStyle/>
          <a:p>
            <a:endParaRPr lang="en-GB"/>
          </a:p>
        </p:txBody>
      </p:sp>
      <p:sp>
        <p:nvSpPr>
          <p:cNvPr id="9" name="Espace réservé du numéro de diapositive 8"/>
          <p:cNvSpPr>
            <a:spLocks noGrp="1"/>
          </p:cNvSpPr>
          <p:nvPr>
            <p:ph type="sldNum" sz="quarter" idx="12"/>
          </p:nvPr>
        </p:nvSpPr>
        <p:spPr/>
        <p:txBody>
          <a:bodyPr/>
          <a:lstStyle/>
          <a:p>
            <a:fld id="{9D7221FE-9879-44AD-99E2-15ADB96E9A8B}" type="slidenum">
              <a:rPr lang="en-GB" smtClean="0"/>
              <a:pPr/>
              <a:t>‹N°›</a:t>
            </a:fld>
            <a:endParaRPr lang="en-GB"/>
          </a:p>
        </p:txBody>
      </p:sp>
    </p:spTree>
    <p:extLst>
      <p:ext uri="{BB962C8B-B14F-4D97-AF65-F5344CB8AC3E}">
        <p14:creationId xmlns:p14="http://schemas.microsoft.com/office/powerpoint/2010/main" val="3349531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GB"/>
          </a:p>
        </p:txBody>
      </p:sp>
      <p:sp>
        <p:nvSpPr>
          <p:cNvPr id="3" name="Espace réservé de la date 2"/>
          <p:cNvSpPr>
            <a:spLocks noGrp="1"/>
          </p:cNvSpPr>
          <p:nvPr>
            <p:ph type="dt" sz="half" idx="10"/>
          </p:nvPr>
        </p:nvSpPr>
        <p:spPr/>
        <p:txBody>
          <a:bodyPr/>
          <a:lstStyle/>
          <a:p>
            <a:fld id="{E93B2394-C42B-4BCD-997A-9C7C65C136DC}" type="datetime1">
              <a:rPr lang="en-GB" smtClean="0"/>
              <a:t>23/10/2020</a:t>
            </a:fld>
            <a:endParaRPr lang="en-GB"/>
          </a:p>
        </p:txBody>
      </p:sp>
      <p:sp>
        <p:nvSpPr>
          <p:cNvPr id="4" name="Espace réservé du pied de page 3"/>
          <p:cNvSpPr>
            <a:spLocks noGrp="1"/>
          </p:cNvSpPr>
          <p:nvPr>
            <p:ph type="ftr" sz="quarter" idx="11"/>
          </p:nvPr>
        </p:nvSpPr>
        <p:spPr/>
        <p:txBody>
          <a:bodyPr/>
          <a:lstStyle/>
          <a:p>
            <a:endParaRPr lang="en-GB"/>
          </a:p>
        </p:txBody>
      </p:sp>
      <p:sp>
        <p:nvSpPr>
          <p:cNvPr id="5" name="Espace réservé du numéro de diapositive 4"/>
          <p:cNvSpPr>
            <a:spLocks noGrp="1"/>
          </p:cNvSpPr>
          <p:nvPr>
            <p:ph type="sldNum" sz="quarter" idx="12"/>
          </p:nvPr>
        </p:nvSpPr>
        <p:spPr/>
        <p:txBody>
          <a:bodyPr/>
          <a:lstStyle/>
          <a:p>
            <a:fld id="{9D7221FE-9879-44AD-99E2-15ADB96E9A8B}" type="slidenum">
              <a:rPr lang="en-GB" smtClean="0"/>
              <a:pPr/>
              <a:t>‹N°›</a:t>
            </a:fld>
            <a:endParaRPr lang="en-GB"/>
          </a:p>
        </p:txBody>
      </p:sp>
    </p:spTree>
    <p:extLst>
      <p:ext uri="{BB962C8B-B14F-4D97-AF65-F5344CB8AC3E}">
        <p14:creationId xmlns:p14="http://schemas.microsoft.com/office/powerpoint/2010/main" val="4024921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5041B22-E7CE-42A2-8FB4-06952D868206}" type="datetime1">
              <a:rPr lang="en-GB" smtClean="0"/>
              <a:t>23/10/2020</a:t>
            </a:fld>
            <a:endParaRPr lang="en-GB"/>
          </a:p>
        </p:txBody>
      </p:sp>
      <p:sp>
        <p:nvSpPr>
          <p:cNvPr id="3" name="Espace réservé du pied de page 2"/>
          <p:cNvSpPr>
            <a:spLocks noGrp="1"/>
          </p:cNvSpPr>
          <p:nvPr>
            <p:ph type="ftr" sz="quarter" idx="11"/>
          </p:nvPr>
        </p:nvSpPr>
        <p:spPr/>
        <p:txBody>
          <a:bodyPr/>
          <a:lstStyle/>
          <a:p>
            <a:endParaRPr lang="en-GB"/>
          </a:p>
        </p:txBody>
      </p:sp>
      <p:sp>
        <p:nvSpPr>
          <p:cNvPr id="4" name="Espace réservé du numéro de diapositive 3"/>
          <p:cNvSpPr>
            <a:spLocks noGrp="1"/>
          </p:cNvSpPr>
          <p:nvPr>
            <p:ph type="sldNum" sz="quarter" idx="12"/>
          </p:nvPr>
        </p:nvSpPr>
        <p:spPr/>
        <p:txBody>
          <a:bodyPr/>
          <a:lstStyle/>
          <a:p>
            <a:fld id="{9D7221FE-9879-44AD-99E2-15ADB96E9A8B}" type="slidenum">
              <a:rPr lang="en-GB" smtClean="0"/>
              <a:pPr/>
              <a:t>‹N°›</a:t>
            </a:fld>
            <a:endParaRPr lang="en-GB"/>
          </a:p>
        </p:txBody>
      </p:sp>
    </p:spTree>
    <p:extLst>
      <p:ext uri="{BB962C8B-B14F-4D97-AF65-F5344CB8AC3E}">
        <p14:creationId xmlns:p14="http://schemas.microsoft.com/office/powerpoint/2010/main" val="4011534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GB"/>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C6C710F8-AA6C-4EDD-8F98-EE24B2DFF71F}" type="datetime1">
              <a:rPr lang="en-GB" smtClean="0"/>
              <a:t>23/10/2020</a:t>
            </a:fld>
            <a:endParaRPr lang="en-GB"/>
          </a:p>
        </p:txBody>
      </p:sp>
      <p:sp>
        <p:nvSpPr>
          <p:cNvPr id="6" name="Espace réservé du pied de page 5"/>
          <p:cNvSpPr>
            <a:spLocks noGrp="1"/>
          </p:cNvSpPr>
          <p:nvPr>
            <p:ph type="ftr" sz="quarter" idx="11"/>
          </p:nvPr>
        </p:nvSpPr>
        <p:spPr/>
        <p:txBody>
          <a:bodyPr/>
          <a:lstStyle/>
          <a:p>
            <a:endParaRPr lang="en-GB"/>
          </a:p>
        </p:txBody>
      </p:sp>
      <p:sp>
        <p:nvSpPr>
          <p:cNvPr id="7" name="Espace réservé du numéro de diapositive 6"/>
          <p:cNvSpPr>
            <a:spLocks noGrp="1"/>
          </p:cNvSpPr>
          <p:nvPr>
            <p:ph type="sldNum" sz="quarter" idx="12"/>
          </p:nvPr>
        </p:nvSpPr>
        <p:spPr/>
        <p:txBody>
          <a:bodyPr/>
          <a:lstStyle/>
          <a:p>
            <a:fld id="{9D7221FE-9879-44AD-99E2-15ADB96E9A8B}" type="slidenum">
              <a:rPr lang="en-GB" smtClean="0"/>
              <a:pPr/>
              <a:t>‹N°›</a:t>
            </a:fld>
            <a:endParaRPr lang="en-GB"/>
          </a:p>
        </p:txBody>
      </p:sp>
    </p:spTree>
    <p:extLst>
      <p:ext uri="{BB962C8B-B14F-4D97-AF65-F5344CB8AC3E}">
        <p14:creationId xmlns:p14="http://schemas.microsoft.com/office/powerpoint/2010/main" val="2809450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GB"/>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DA63EE7C-E36A-49E7-BED2-E9DD5D9A578B}" type="datetime1">
              <a:rPr lang="en-GB" smtClean="0"/>
              <a:t>23/10/2020</a:t>
            </a:fld>
            <a:endParaRPr lang="en-GB"/>
          </a:p>
        </p:txBody>
      </p:sp>
      <p:sp>
        <p:nvSpPr>
          <p:cNvPr id="6" name="Espace réservé du pied de page 5"/>
          <p:cNvSpPr>
            <a:spLocks noGrp="1"/>
          </p:cNvSpPr>
          <p:nvPr>
            <p:ph type="ftr" sz="quarter" idx="11"/>
          </p:nvPr>
        </p:nvSpPr>
        <p:spPr/>
        <p:txBody>
          <a:bodyPr/>
          <a:lstStyle/>
          <a:p>
            <a:endParaRPr lang="en-GB"/>
          </a:p>
        </p:txBody>
      </p:sp>
      <p:sp>
        <p:nvSpPr>
          <p:cNvPr id="7" name="Espace réservé du numéro de diapositive 6"/>
          <p:cNvSpPr>
            <a:spLocks noGrp="1"/>
          </p:cNvSpPr>
          <p:nvPr>
            <p:ph type="sldNum" sz="quarter" idx="12"/>
          </p:nvPr>
        </p:nvSpPr>
        <p:spPr/>
        <p:txBody>
          <a:bodyPr/>
          <a:lstStyle/>
          <a:p>
            <a:fld id="{9D7221FE-9879-44AD-99E2-15ADB96E9A8B}" type="slidenum">
              <a:rPr lang="en-GB" smtClean="0"/>
              <a:pPr/>
              <a:t>‹N°›</a:t>
            </a:fld>
            <a:endParaRPr lang="en-GB"/>
          </a:p>
        </p:txBody>
      </p:sp>
    </p:spTree>
    <p:extLst>
      <p:ext uri="{BB962C8B-B14F-4D97-AF65-F5344CB8AC3E}">
        <p14:creationId xmlns:p14="http://schemas.microsoft.com/office/powerpoint/2010/main" val="1868000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GB"/>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p:cNvSpPr>
            <a:spLocks noGrp="1"/>
          </p:cNvSpPr>
          <p:nvPr>
            <p:ph type="dt" sz="half" idx="10"/>
          </p:nvPr>
        </p:nvSpPr>
        <p:spPr/>
        <p:txBody>
          <a:bodyPr/>
          <a:lstStyle/>
          <a:p>
            <a:fld id="{F340EFF4-596D-432A-B20B-0B0E33879D27}" type="datetime1">
              <a:rPr lang="en-GB" smtClean="0"/>
              <a:t>23/10/2020</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9D7221FE-9879-44AD-99E2-15ADB96E9A8B}" type="slidenum">
              <a:rPr lang="en-GB" smtClean="0"/>
              <a:pPr/>
              <a:t>‹N°›</a:t>
            </a:fld>
            <a:endParaRPr lang="en-GB"/>
          </a:p>
        </p:txBody>
      </p:sp>
    </p:spTree>
    <p:extLst>
      <p:ext uri="{BB962C8B-B14F-4D97-AF65-F5344CB8AC3E}">
        <p14:creationId xmlns:p14="http://schemas.microsoft.com/office/powerpoint/2010/main" val="1266236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endParaRPr lang="en-GB"/>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p:cNvSpPr>
            <a:spLocks noGrp="1"/>
          </p:cNvSpPr>
          <p:nvPr>
            <p:ph type="dt" sz="half" idx="10"/>
          </p:nvPr>
        </p:nvSpPr>
        <p:spPr/>
        <p:txBody>
          <a:bodyPr/>
          <a:lstStyle/>
          <a:p>
            <a:fld id="{FE5DD8C4-E62C-4DE1-8B5A-2F2676E2ED91}" type="datetime1">
              <a:rPr lang="en-GB" smtClean="0"/>
              <a:t>23/10/2020</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9D7221FE-9879-44AD-99E2-15ADB96E9A8B}" type="slidenum">
              <a:rPr lang="en-GB" smtClean="0"/>
              <a:pPr/>
              <a:t>‹N°›</a:t>
            </a:fld>
            <a:endParaRPr lang="en-GB"/>
          </a:p>
        </p:txBody>
      </p:sp>
    </p:spTree>
    <p:extLst>
      <p:ext uri="{BB962C8B-B14F-4D97-AF65-F5344CB8AC3E}">
        <p14:creationId xmlns:p14="http://schemas.microsoft.com/office/powerpoint/2010/main" val="3577605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GB"/>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BC08C-6CAC-4417-904C-C34ABC546066}" type="datetime1">
              <a:rPr lang="en-GB" smtClean="0"/>
              <a:t>23/10/2020</a:t>
            </a:fld>
            <a:endParaRPr lang="en-GB"/>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7221FE-9879-44AD-99E2-15ADB96E9A8B}" type="slidenum">
              <a:rPr lang="en-GB" smtClean="0"/>
              <a:pPr/>
              <a:t>‹N°›</a:t>
            </a:fld>
            <a:endParaRPr lang="en-GB"/>
          </a:p>
        </p:txBody>
      </p:sp>
    </p:spTree>
    <p:extLst>
      <p:ext uri="{BB962C8B-B14F-4D97-AF65-F5344CB8AC3E}">
        <p14:creationId xmlns:p14="http://schemas.microsoft.com/office/powerpoint/2010/main" val="1534317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516198"/>
            <a:ext cx="10515600" cy="1086002"/>
          </a:xfrm>
        </p:spPr>
        <p:txBody>
          <a:bodyPr/>
          <a:lstStyle/>
          <a:p>
            <a:pPr algn="ctr"/>
            <a:r>
              <a:rPr lang="en-US" b="1" dirty="0"/>
              <a:t>FORMAL LETTER WRITING</a:t>
            </a:r>
          </a:p>
        </p:txBody>
      </p:sp>
      <p:sp>
        <p:nvSpPr>
          <p:cNvPr id="3" name="Espace réservé du contenu 2"/>
          <p:cNvSpPr>
            <a:spLocks noGrp="1"/>
          </p:cNvSpPr>
          <p:nvPr>
            <p:ph idx="1"/>
          </p:nvPr>
        </p:nvSpPr>
        <p:spPr>
          <a:xfrm>
            <a:off x="1548570" y="2064774"/>
            <a:ext cx="9324000" cy="3744000"/>
          </a:xfrm>
        </p:spPr>
        <p:txBody>
          <a:bodyPr lIns="540000" rIns="540000" anchor="ctr">
            <a:normAutofit lnSpcReduction="10000"/>
          </a:bodyPr>
          <a:lstStyle/>
          <a:p>
            <a:r>
              <a:rPr lang="en-US" sz="2400" dirty="0"/>
              <a:t>Introduction</a:t>
            </a:r>
          </a:p>
          <a:p>
            <a:pPr>
              <a:buFont typeface="Wingdings" panose="05000000000000000000" pitchFamily="2" charset="2"/>
              <a:buChar char="v"/>
            </a:pPr>
            <a:r>
              <a:rPr lang="en-US" sz="2400" dirty="0"/>
              <a:t>A letter is a document containing a message destined for one or more recipients. </a:t>
            </a:r>
          </a:p>
          <a:p>
            <a:pPr>
              <a:buFont typeface="Wingdings" panose="05000000000000000000" pitchFamily="2" charset="2"/>
              <a:buChar char="v"/>
            </a:pPr>
            <a:r>
              <a:rPr lang="en-US" sz="2400" dirty="0"/>
              <a:t>Broadly, there are two types of letters namely</a:t>
            </a:r>
            <a:r>
              <a:rPr lang="en-US" sz="2400" b="1" dirty="0"/>
              <a:t>, informal letters and formal letters. </a:t>
            </a:r>
          </a:p>
          <a:p>
            <a:pPr>
              <a:buFont typeface="Wingdings" panose="05000000000000000000" pitchFamily="2" charset="2"/>
              <a:buChar char="v"/>
            </a:pPr>
            <a:r>
              <a:rPr lang="en-US" sz="2400" dirty="0"/>
              <a:t>Informal letters are personal letters which need not follow a set pattern or adhere to any formalities and contain personal information or are a written conversation. They are generally written to friends, acquaintances, relatives etc. and have nothing to do with work – the administration for instance.</a:t>
            </a:r>
          </a:p>
        </p:txBody>
      </p:sp>
      <p:sp>
        <p:nvSpPr>
          <p:cNvPr id="4" name="Slide Number Placeholder 3">
            <a:extLst>
              <a:ext uri="{FF2B5EF4-FFF2-40B4-BE49-F238E27FC236}">
                <a16:creationId xmlns:a16="http://schemas.microsoft.com/office/drawing/2014/main" xmlns="" id="{ECC2F6B7-270F-4222-BD0D-433F119EF728}"/>
              </a:ext>
            </a:extLst>
          </p:cNvPr>
          <p:cNvSpPr>
            <a:spLocks noGrp="1"/>
          </p:cNvSpPr>
          <p:nvPr>
            <p:ph type="sldNum" sz="quarter" idx="12"/>
          </p:nvPr>
        </p:nvSpPr>
        <p:spPr>
          <a:xfrm>
            <a:off x="8300892" y="6120382"/>
            <a:ext cx="2743200" cy="365125"/>
          </a:xfrm>
        </p:spPr>
        <p:txBody>
          <a:bodyPr/>
          <a:lstStyle/>
          <a:p>
            <a:fld id="{9D7221FE-9879-44AD-99E2-15ADB96E9A8B}" type="slidenum">
              <a:rPr lang="en-GB" smtClean="0"/>
              <a:pPr/>
              <a:t>1</a:t>
            </a:fld>
            <a:endParaRPr lang="en-GB" dirty="0"/>
          </a:p>
        </p:txBody>
      </p:sp>
    </p:spTree>
    <p:extLst>
      <p:ext uri="{BB962C8B-B14F-4D97-AF65-F5344CB8AC3E}">
        <p14:creationId xmlns:p14="http://schemas.microsoft.com/office/powerpoint/2010/main" val="31322467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468361"/>
            <a:ext cx="10515600" cy="1325563"/>
          </a:xfrm>
        </p:spPr>
        <p:txBody>
          <a:bodyPr/>
          <a:lstStyle/>
          <a:p>
            <a:pPr algn="ctr"/>
            <a:r>
              <a:rPr lang="en-US" b="1" dirty="0"/>
              <a:t>TYPES OF CORRESPONDENCES</a:t>
            </a:r>
          </a:p>
        </p:txBody>
      </p:sp>
      <p:graphicFrame>
        <p:nvGraphicFramePr>
          <p:cNvPr id="4" name="Espace réservé du contenu 3"/>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xmlns="" id="{481D45F2-9B9A-4314-908C-B204B6F4458B}"/>
              </a:ext>
            </a:extLst>
          </p:cNvPr>
          <p:cNvSpPr>
            <a:spLocks noGrp="1"/>
          </p:cNvSpPr>
          <p:nvPr>
            <p:ph type="sldNum" sz="quarter" idx="12"/>
          </p:nvPr>
        </p:nvSpPr>
        <p:spPr>
          <a:xfrm>
            <a:off x="8359884" y="6164626"/>
            <a:ext cx="2743200" cy="365125"/>
          </a:xfrm>
        </p:spPr>
        <p:txBody>
          <a:bodyPr/>
          <a:lstStyle/>
          <a:p>
            <a:fld id="{9D7221FE-9879-44AD-99E2-15ADB96E9A8B}" type="slidenum">
              <a:rPr lang="en-GB" smtClean="0"/>
              <a:pPr/>
              <a:t>2</a:t>
            </a:fld>
            <a:endParaRPr lang="en-GB" dirty="0"/>
          </a:p>
        </p:txBody>
      </p:sp>
    </p:spTree>
    <p:extLst>
      <p:ext uri="{BB962C8B-B14F-4D97-AF65-F5344CB8AC3E}">
        <p14:creationId xmlns:p14="http://schemas.microsoft.com/office/powerpoint/2010/main" val="9369164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7858" y="221226"/>
            <a:ext cx="10055942" cy="1104337"/>
          </a:xfrm>
        </p:spPr>
        <p:txBody>
          <a:bodyPr lIns="486000" rIns="486000"/>
          <a:lstStyle/>
          <a:p>
            <a:r>
              <a:rPr lang="en-US" b="1" dirty="0"/>
              <a:t>Formal Administrative Letters  </a:t>
            </a:r>
          </a:p>
        </p:txBody>
      </p:sp>
      <p:sp>
        <p:nvSpPr>
          <p:cNvPr id="3" name="Espace réservé du contenu 2"/>
          <p:cNvSpPr>
            <a:spLocks noGrp="1"/>
          </p:cNvSpPr>
          <p:nvPr>
            <p:ph idx="1"/>
          </p:nvPr>
        </p:nvSpPr>
        <p:spPr>
          <a:xfrm>
            <a:off x="1238865" y="1474832"/>
            <a:ext cx="9955162" cy="4586749"/>
          </a:xfrm>
        </p:spPr>
        <p:txBody>
          <a:bodyPr lIns="540000" rIns="540000" anchor="ctr">
            <a:normAutofit fontScale="92500"/>
          </a:bodyPr>
          <a:lstStyle/>
          <a:p>
            <a:pPr algn="just">
              <a:buFont typeface="Wingdings" panose="05000000000000000000" pitchFamily="2" charset="2"/>
              <a:buChar char="v"/>
            </a:pPr>
            <a:r>
              <a:rPr lang="en-US" sz="2400" dirty="0"/>
              <a:t>They are written based on an agreed format, are strictly kept professional and directly address the issues concerned. Any type of business letter or letter to authorities (officials) falls within this category. </a:t>
            </a:r>
          </a:p>
          <a:p>
            <a:pPr algn="just">
              <a:buFont typeface="Wingdings" panose="05000000000000000000" pitchFamily="2" charset="2"/>
              <a:buChar char="v"/>
            </a:pPr>
            <a:r>
              <a:rPr lang="en-US" sz="2400" dirty="0"/>
              <a:t>Formal letters are one of the most commonly used tools of communication in the administration today and termed administrative letters. Most of the people you deal with will develop their impression of you and respond to your requests and concerns only on the basis of your letter or the letter you have drafted on behalf of your administration. </a:t>
            </a:r>
          </a:p>
          <a:p>
            <a:pPr algn="just">
              <a:buFont typeface="Wingdings" panose="05000000000000000000" pitchFamily="2" charset="2"/>
              <a:buChar char="v"/>
            </a:pPr>
            <a:r>
              <a:rPr lang="en-US" sz="2400" dirty="0"/>
              <a:t>Administrative letters can be divided into two categories- </a:t>
            </a:r>
            <a:r>
              <a:rPr lang="en-US" sz="2400" b="1" dirty="0"/>
              <a:t>personal administrative letter and official administrative letter. </a:t>
            </a:r>
          </a:p>
          <a:p>
            <a:pPr algn="just">
              <a:buFont typeface="Wingdings" panose="05000000000000000000" pitchFamily="2" charset="2"/>
              <a:buChar char="v"/>
            </a:pPr>
            <a:r>
              <a:rPr lang="en-US" sz="2400" dirty="0"/>
              <a:t>With the advent of new IT technology, these letters are increasingly transmitted through the internet. Therefore we will add this new form called </a:t>
            </a:r>
            <a:r>
              <a:rPr lang="en-US" sz="2400" b="1" dirty="0"/>
              <a:t>Electronic mail.</a:t>
            </a:r>
          </a:p>
          <a:p>
            <a:endParaRPr lang="en-US" dirty="0"/>
          </a:p>
        </p:txBody>
      </p:sp>
      <p:pic>
        <p:nvPicPr>
          <p:cNvPr id="4" name="Image 3"/>
          <p:cNvPicPr>
            <a:picLocks noChangeAspect="1"/>
          </p:cNvPicPr>
          <p:nvPr/>
        </p:nvPicPr>
        <p:blipFill>
          <a:blip r:embed="rId2" cstate="print"/>
          <a:stretch>
            <a:fillRect/>
          </a:stretch>
        </p:blipFill>
        <p:spPr>
          <a:xfrm>
            <a:off x="8446864" y="191725"/>
            <a:ext cx="2988859" cy="1132764"/>
          </a:xfrm>
          <a:prstGeom prst="rect">
            <a:avLst/>
          </a:prstGeom>
        </p:spPr>
      </p:pic>
      <p:sp>
        <p:nvSpPr>
          <p:cNvPr id="5" name="Slide Number Placeholder 4">
            <a:extLst>
              <a:ext uri="{FF2B5EF4-FFF2-40B4-BE49-F238E27FC236}">
                <a16:creationId xmlns:a16="http://schemas.microsoft.com/office/drawing/2014/main" xmlns="" id="{70B0DC3C-EF39-4383-8562-F4279D1E4721}"/>
              </a:ext>
            </a:extLst>
          </p:cNvPr>
          <p:cNvSpPr>
            <a:spLocks noGrp="1"/>
          </p:cNvSpPr>
          <p:nvPr>
            <p:ph type="sldNum" sz="quarter" idx="12"/>
          </p:nvPr>
        </p:nvSpPr>
        <p:spPr>
          <a:xfrm>
            <a:off x="8182908" y="6017146"/>
            <a:ext cx="2743200" cy="365125"/>
          </a:xfrm>
        </p:spPr>
        <p:txBody>
          <a:bodyPr/>
          <a:lstStyle/>
          <a:p>
            <a:fld id="{9D7221FE-9879-44AD-99E2-15ADB96E9A8B}" type="slidenum">
              <a:rPr lang="en-GB" smtClean="0"/>
              <a:pPr/>
              <a:t>3</a:t>
            </a:fld>
            <a:endParaRPr lang="en-GB" dirty="0"/>
          </a:p>
        </p:txBody>
      </p:sp>
    </p:spTree>
    <p:extLst>
      <p:ext uri="{BB962C8B-B14F-4D97-AF65-F5344CB8AC3E}">
        <p14:creationId xmlns:p14="http://schemas.microsoft.com/office/powerpoint/2010/main" val="28223703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453613"/>
            <a:ext cx="10515600" cy="1325563"/>
          </a:xfrm>
        </p:spPr>
        <p:txBody>
          <a:bodyPr lIns="540000" rIns="540000"/>
          <a:lstStyle/>
          <a:p>
            <a:r>
              <a:rPr lang="en-US" b="1" dirty="0"/>
              <a:t>MAIN FEATURES OF CLASSICAL FORMAL LETTER</a:t>
            </a:r>
          </a:p>
        </p:txBody>
      </p:sp>
      <p:sp>
        <p:nvSpPr>
          <p:cNvPr id="3" name="Espace réservé du contenu 2"/>
          <p:cNvSpPr>
            <a:spLocks noGrp="1"/>
          </p:cNvSpPr>
          <p:nvPr>
            <p:ph idx="1"/>
          </p:nvPr>
        </p:nvSpPr>
        <p:spPr>
          <a:xfrm>
            <a:off x="838200" y="2091089"/>
            <a:ext cx="10515600" cy="3808259"/>
          </a:xfrm>
        </p:spPr>
        <p:txBody>
          <a:bodyPr lIns="540000" rIns="540000" anchor="ctr">
            <a:normAutofit/>
          </a:bodyPr>
          <a:lstStyle/>
          <a:p>
            <a:pPr marL="0" indent="0">
              <a:buNone/>
            </a:pPr>
            <a:r>
              <a:rPr lang="en-US" dirty="0"/>
              <a:t>1-Sender’s address</a:t>
            </a:r>
          </a:p>
          <a:p>
            <a:pPr marL="0" indent="0">
              <a:buNone/>
            </a:pPr>
            <a:r>
              <a:rPr lang="en-US" dirty="0"/>
              <a:t>2-Date</a:t>
            </a:r>
          </a:p>
          <a:p>
            <a:pPr marL="0" indent="0">
              <a:buNone/>
            </a:pPr>
            <a:r>
              <a:rPr lang="en-US" dirty="0"/>
              <a:t>3-Recipient’s name, title/designation and address</a:t>
            </a:r>
          </a:p>
          <a:p>
            <a:pPr marL="0" indent="0">
              <a:buNone/>
            </a:pPr>
            <a:r>
              <a:rPr lang="en-US" dirty="0"/>
              <a:t>4-Reference/Attention</a:t>
            </a:r>
          </a:p>
          <a:p>
            <a:pPr marL="0" indent="0">
              <a:buNone/>
            </a:pPr>
            <a:r>
              <a:rPr lang="en-US" dirty="0"/>
              <a:t>5-Salutation</a:t>
            </a:r>
          </a:p>
          <a:p>
            <a:pPr marL="0" indent="0">
              <a:buNone/>
            </a:pPr>
            <a:r>
              <a:rPr lang="en-US" dirty="0"/>
              <a:t>6-Heading</a:t>
            </a:r>
          </a:p>
          <a:p>
            <a:pPr marL="0" indent="0">
              <a:buNone/>
            </a:pPr>
            <a:r>
              <a:rPr lang="en-US" dirty="0"/>
              <a:t>7-Opening of the letter</a:t>
            </a:r>
          </a:p>
          <a:p>
            <a:endParaRPr lang="en-US" dirty="0"/>
          </a:p>
        </p:txBody>
      </p:sp>
      <p:pic>
        <p:nvPicPr>
          <p:cNvPr id="4" name="Image 3"/>
          <p:cNvPicPr>
            <a:picLocks noChangeAspect="1"/>
          </p:cNvPicPr>
          <p:nvPr/>
        </p:nvPicPr>
        <p:blipFill>
          <a:blip r:embed="rId2" cstate="print"/>
          <a:stretch>
            <a:fillRect/>
          </a:stretch>
        </p:blipFill>
        <p:spPr>
          <a:xfrm>
            <a:off x="8915400" y="2124869"/>
            <a:ext cx="2438400" cy="1876425"/>
          </a:xfrm>
          <a:prstGeom prst="rect">
            <a:avLst/>
          </a:prstGeom>
        </p:spPr>
      </p:pic>
      <p:sp>
        <p:nvSpPr>
          <p:cNvPr id="5" name="Slide Number Placeholder 4">
            <a:extLst>
              <a:ext uri="{FF2B5EF4-FFF2-40B4-BE49-F238E27FC236}">
                <a16:creationId xmlns:a16="http://schemas.microsoft.com/office/drawing/2014/main" xmlns="" id="{532EA9EA-7CD1-4973-A7E3-B1BD7A2D43FC}"/>
              </a:ext>
            </a:extLst>
          </p:cNvPr>
          <p:cNvSpPr>
            <a:spLocks noGrp="1"/>
          </p:cNvSpPr>
          <p:nvPr>
            <p:ph type="sldNum" sz="quarter" idx="12"/>
          </p:nvPr>
        </p:nvSpPr>
        <p:spPr/>
        <p:txBody>
          <a:bodyPr/>
          <a:lstStyle/>
          <a:p>
            <a:fld id="{9D7221FE-9879-44AD-99E2-15ADB96E9A8B}" type="slidenum">
              <a:rPr lang="en-GB" smtClean="0"/>
              <a:pPr/>
              <a:t>4</a:t>
            </a:fld>
            <a:endParaRPr lang="en-GB"/>
          </a:p>
        </p:txBody>
      </p:sp>
    </p:spTree>
    <p:extLst>
      <p:ext uri="{BB962C8B-B14F-4D97-AF65-F5344CB8AC3E}">
        <p14:creationId xmlns:p14="http://schemas.microsoft.com/office/powerpoint/2010/main" val="5653505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486000" rIns="486000"/>
          <a:lstStyle/>
          <a:p>
            <a:r>
              <a:rPr lang="en-US" b="1" dirty="0"/>
              <a:t>Main features- continued</a:t>
            </a:r>
          </a:p>
        </p:txBody>
      </p:sp>
      <p:sp>
        <p:nvSpPr>
          <p:cNvPr id="3" name="Espace réservé du contenu 2"/>
          <p:cNvSpPr>
            <a:spLocks noGrp="1"/>
          </p:cNvSpPr>
          <p:nvPr>
            <p:ph idx="1"/>
          </p:nvPr>
        </p:nvSpPr>
        <p:spPr/>
        <p:txBody>
          <a:bodyPr lIns="540000" rIns="540000"/>
          <a:lstStyle/>
          <a:p>
            <a:pPr marL="0" indent="0">
              <a:buNone/>
            </a:pPr>
            <a:r>
              <a:rPr lang="en-US" dirty="0"/>
              <a:t>8-Content of the letter</a:t>
            </a:r>
          </a:p>
          <a:p>
            <a:pPr marL="0" indent="0">
              <a:buNone/>
            </a:pPr>
            <a:r>
              <a:rPr lang="en-US" dirty="0"/>
              <a:t>9-Closing sentence</a:t>
            </a:r>
          </a:p>
          <a:p>
            <a:pPr marL="0" indent="0">
              <a:buNone/>
            </a:pPr>
            <a:r>
              <a:rPr lang="en-US" dirty="0"/>
              <a:t>10-Complemetary ending</a:t>
            </a:r>
          </a:p>
          <a:p>
            <a:pPr marL="0" indent="0">
              <a:buNone/>
            </a:pPr>
            <a:r>
              <a:rPr lang="en-US" dirty="0"/>
              <a:t>11-Signature</a:t>
            </a:r>
          </a:p>
          <a:p>
            <a:pPr marL="0" indent="0">
              <a:buNone/>
            </a:pPr>
            <a:r>
              <a:rPr lang="en-US" dirty="0"/>
              <a:t>12-Name and title/designation</a:t>
            </a:r>
          </a:p>
          <a:p>
            <a:pPr marL="0" indent="0">
              <a:buNone/>
            </a:pPr>
            <a:r>
              <a:rPr lang="en-US" dirty="0"/>
              <a:t>13-Enclosures</a:t>
            </a:r>
          </a:p>
          <a:p>
            <a:pPr marL="0" indent="0">
              <a:buNone/>
            </a:pPr>
            <a:r>
              <a:rPr lang="en-US" dirty="0"/>
              <a:t>14-CC</a:t>
            </a:r>
          </a:p>
        </p:txBody>
      </p:sp>
      <p:sp>
        <p:nvSpPr>
          <p:cNvPr id="4" name="Slide Number Placeholder 3">
            <a:extLst>
              <a:ext uri="{FF2B5EF4-FFF2-40B4-BE49-F238E27FC236}">
                <a16:creationId xmlns:a16="http://schemas.microsoft.com/office/drawing/2014/main" xmlns="" id="{D8C42569-900B-485E-B601-63B2326E421E}"/>
              </a:ext>
            </a:extLst>
          </p:cNvPr>
          <p:cNvSpPr>
            <a:spLocks noGrp="1"/>
          </p:cNvSpPr>
          <p:nvPr>
            <p:ph type="sldNum" sz="quarter" idx="12"/>
          </p:nvPr>
        </p:nvSpPr>
        <p:spPr/>
        <p:txBody>
          <a:bodyPr/>
          <a:lstStyle/>
          <a:p>
            <a:fld id="{9D7221FE-9879-44AD-99E2-15ADB96E9A8B}" type="slidenum">
              <a:rPr lang="en-GB" smtClean="0"/>
              <a:pPr/>
              <a:t>5</a:t>
            </a:fld>
            <a:endParaRPr lang="en-GB"/>
          </a:p>
        </p:txBody>
      </p:sp>
    </p:spTree>
    <p:extLst>
      <p:ext uri="{BB962C8B-B14F-4D97-AF65-F5344CB8AC3E}">
        <p14:creationId xmlns:p14="http://schemas.microsoft.com/office/powerpoint/2010/main" val="16150402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035972"/>
          </a:xfrm>
        </p:spPr>
        <p:txBody>
          <a:bodyPr lIns="486000" rIns="486000"/>
          <a:lstStyle/>
          <a:p>
            <a:r>
              <a:rPr lang="en-US" b="1" dirty="0"/>
              <a:t>Formatting</a:t>
            </a:r>
          </a:p>
        </p:txBody>
      </p:sp>
      <p:sp>
        <p:nvSpPr>
          <p:cNvPr id="3" name="Espace réservé du contenu 2"/>
          <p:cNvSpPr>
            <a:spLocks noGrp="1"/>
          </p:cNvSpPr>
          <p:nvPr>
            <p:ph idx="1"/>
          </p:nvPr>
        </p:nvSpPr>
        <p:spPr>
          <a:xfrm>
            <a:off x="914400" y="1737137"/>
            <a:ext cx="10439400" cy="4351338"/>
          </a:xfrm>
        </p:spPr>
        <p:txBody>
          <a:bodyPr lIns="540000" rIns="540000">
            <a:normAutofit fontScale="77500" lnSpcReduction="20000"/>
          </a:bodyPr>
          <a:lstStyle/>
          <a:p>
            <a:r>
              <a:rPr lang="en-US" dirty="0"/>
              <a:t>With the exception of the address of the sender and the date, all elements of the letter are aligned with the left-hand margin. This is the most common format now used in Anglo-Saxon correspondence. </a:t>
            </a:r>
          </a:p>
          <a:p>
            <a:r>
              <a:rPr lang="en-US" dirty="0"/>
              <a:t>However, there are two different ways of formatting a letter- </a:t>
            </a:r>
            <a:r>
              <a:rPr lang="en-US" b="1" dirty="0"/>
              <a:t>full block format </a:t>
            </a:r>
            <a:r>
              <a:rPr lang="en-US" dirty="0"/>
              <a:t>and </a:t>
            </a:r>
            <a:r>
              <a:rPr lang="en-US" b="1" dirty="0"/>
              <a:t>the unblocked format</a:t>
            </a:r>
            <a:r>
              <a:rPr lang="en-US" dirty="0"/>
              <a:t>.</a:t>
            </a:r>
          </a:p>
          <a:p>
            <a:r>
              <a:rPr lang="en-US" dirty="0"/>
              <a:t>The full block format means the text with its paragraphs is aligned with the left-hand margin, no indentations are used at the beginning of the paragraphs, date, salutation and complementary endings are all likewise left-aligned with the rest of the text.</a:t>
            </a:r>
          </a:p>
          <a:p>
            <a:r>
              <a:rPr lang="en-US" dirty="0"/>
              <a:t>In the unblocked format, on the other hand, the heading, date and complementary endings are indented about two thirds into the page, whereas all other components are left-aligned. However, paragraphs are indented.</a:t>
            </a:r>
          </a:p>
          <a:p>
            <a:r>
              <a:rPr lang="en-US" dirty="0"/>
              <a:t>Also, it is not a grievous error to indent the paragraphs, but the most common format now used is without indentation. </a:t>
            </a:r>
          </a:p>
          <a:p>
            <a:endParaRPr lang="en-US" dirty="0"/>
          </a:p>
        </p:txBody>
      </p:sp>
      <p:sp>
        <p:nvSpPr>
          <p:cNvPr id="4" name="Slide Number Placeholder 3">
            <a:extLst>
              <a:ext uri="{FF2B5EF4-FFF2-40B4-BE49-F238E27FC236}">
                <a16:creationId xmlns:a16="http://schemas.microsoft.com/office/drawing/2014/main" xmlns="" id="{AF4B4227-8A6C-4181-A7DC-A0D92509E4DC}"/>
              </a:ext>
            </a:extLst>
          </p:cNvPr>
          <p:cNvSpPr>
            <a:spLocks noGrp="1"/>
          </p:cNvSpPr>
          <p:nvPr>
            <p:ph type="sldNum" sz="quarter" idx="12"/>
          </p:nvPr>
        </p:nvSpPr>
        <p:spPr/>
        <p:txBody>
          <a:bodyPr/>
          <a:lstStyle/>
          <a:p>
            <a:fld id="{9D7221FE-9879-44AD-99E2-15ADB96E9A8B}" type="slidenum">
              <a:rPr lang="en-GB" smtClean="0"/>
              <a:pPr/>
              <a:t>6</a:t>
            </a:fld>
            <a:endParaRPr lang="en-GB"/>
          </a:p>
        </p:txBody>
      </p:sp>
    </p:spTree>
    <p:extLst>
      <p:ext uri="{BB962C8B-B14F-4D97-AF65-F5344CB8AC3E}">
        <p14:creationId xmlns:p14="http://schemas.microsoft.com/office/powerpoint/2010/main" val="33905677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r>
              <a:rPr lang="en-US" b="1" dirty="0"/>
              <a:t>SPECIAL CONSIDERATIONS</a:t>
            </a:r>
          </a:p>
        </p:txBody>
      </p:sp>
      <p:sp>
        <p:nvSpPr>
          <p:cNvPr id="3" name="Espace réservé du contenu 2"/>
          <p:cNvSpPr>
            <a:spLocks noGrp="1"/>
          </p:cNvSpPr>
          <p:nvPr>
            <p:ph idx="1"/>
          </p:nvPr>
        </p:nvSpPr>
        <p:spPr/>
        <p:txBody>
          <a:bodyPr lIns="540000" rIns="540000">
            <a:normAutofit fontScale="92500" lnSpcReduction="10000"/>
          </a:bodyPr>
          <a:lstStyle/>
          <a:p>
            <a:pPr>
              <a:buFont typeface="Wingdings" panose="05000000000000000000" pitchFamily="2" charset="2"/>
              <a:buChar char="v"/>
            </a:pPr>
            <a:r>
              <a:rPr lang="en-US" b="1" dirty="0"/>
              <a:t>Administrative letters between services- Official Letters</a:t>
            </a:r>
          </a:p>
          <a:p>
            <a:pPr marL="0" indent="0">
              <a:buNone/>
            </a:pPr>
            <a:r>
              <a:rPr lang="en-US" dirty="0"/>
              <a:t>-Administrative letters between services are official letters addressed to services or administrations often represented by their heads. For instance, Minister, Director General etc. They range from those to relay information (on laws, regulations procedures, events or any other such information), to services or administrations. They could also be used to acknowledge receipt or transmit files.</a:t>
            </a:r>
          </a:p>
          <a:p>
            <a:pPr marL="0" indent="0">
              <a:buNone/>
            </a:pPr>
            <a:r>
              <a:rPr lang="en-US" dirty="0"/>
              <a:t>-Letters between services of the same nature, do not contain the salutation (Dear XXXX) and complementary ending (yours sincerely).</a:t>
            </a:r>
          </a:p>
          <a:p>
            <a:pPr marL="0" indent="0">
              <a:buNone/>
            </a:pPr>
            <a:r>
              <a:rPr lang="en-US" dirty="0"/>
              <a:t>-Letters between services of different nature contain the salutation and complementary ending. For example, A Minister writing to a General Manager.</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xmlns="" id="{19E8DEDD-E882-46A9-A7B0-93725E4BC0C2}"/>
              </a:ext>
            </a:extLst>
          </p:cNvPr>
          <p:cNvSpPr>
            <a:spLocks noGrp="1"/>
          </p:cNvSpPr>
          <p:nvPr>
            <p:ph type="sldNum" sz="quarter" idx="12"/>
          </p:nvPr>
        </p:nvSpPr>
        <p:spPr/>
        <p:txBody>
          <a:bodyPr/>
          <a:lstStyle/>
          <a:p>
            <a:fld id="{9D7221FE-9879-44AD-99E2-15ADB96E9A8B}" type="slidenum">
              <a:rPr lang="en-GB" smtClean="0"/>
              <a:pPr/>
              <a:t>7</a:t>
            </a:fld>
            <a:endParaRPr lang="en-GB"/>
          </a:p>
        </p:txBody>
      </p:sp>
    </p:spTree>
    <p:extLst>
      <p:ext uri="{BB962C8B-B14F-4D97-AF65-F5344CB8AC3E}">
        <p14:creationId xmlns:p14="http://schemas.microsoft.com/office/powerpoint/2010/main" val="28621314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r>
              <a:rPr lang="en-US" b="1" dirty="0"/>
              <a:t>SPECIAL CONSIDERATIONS</a:t>
            </a:r>
          </a:p>
        </p:txBody>
      </p:sp>
      <p:sp>
        <p:nvSpPr>
          <p:cNvPr id="3" name="Espace réservé du contenu 2"/>
          <p:cNvSpPr>
            <a:spLocks noGrp="1"/>
          </p:cNvSpPr>
          <p:nvPr>
            <p:ph idx="1"/>
          </p:nvPr>
        </p:nvSpPr>
        <p:spPr/>
        <p:txBody>
          <a:bodyPr lIns="540000" rIns="540000"/>
          <a:lstStyle/>
          <a:p>
            <a:r>
              <a:rPr lang="en-US" dirty="0"/>
              <a:t>Personal Official Letters</a:t>
            </a:r>
          </a:p>
          <a:p>
            <a:pPr marL="0" indent="0">
              <a:buNone/>
            </a:pPr>
            <a:r>
              <a:rPr lang="en-US" dirty="0"/>
              <a:t>-Leave of absence</a:t>
            </a:r>
          </a:p>
          <a:p>
            <a:pPr marL="0" indent="0">
              <a:buNone/>
            </a:pPr>
            <a:r>
              <a:rPr lang="en-US" dirty="0"/>
              <a:t>-Power of attorney</a:t>
            </a:r>
          </a:p>
          <a:p>
            <a:pPr marL="0" indent="0">
              <a:buNone/>
            </a:pPr>
            <a:r>
              <a:rPr lang="en-US" dirty="0"/>
              <a:t>-Complaints</a:t>
            </a:r>
          </a:p>
          <a:p>
            <a:pPr marL="0" indent="0">
              <a:buNone/>
            </a:pPr>
            <a:endParaRPr lang="en-US" dirty="0"/>
          </a:p>
        </p:txBody>
      </p:sp>
      <p:sp>
        <p:nvSpPr>
          <p:cNvPr id="4" name="Slide Number Placeholder 3">
            <a:extLst>
              <a:ext uri="{FF2B5EF4-FFF2-40B4-BE49-F238E27FC236}">
                <a16:creationId xmlns:a16="http://schemas.microsoft.com/office/drawing/2014/main" xmlns="" id="{FE9492D6-F57C-4D26-BFE0-858ADAB4485A}"/>
              </a:ext>
            </a:extLst>
          </p:cNvPr>
          <p:cNvSpPr>
            <a:spLocks noGrp="1"/>
          </p:cNvSpPr>
          <p:nvPr>
            <p:ph type="sldNum" sz="quarter" idx="12"/>
          </p:nvPr>
        </p:nvSpPr>
        <p:spPr/>
        <p:txBody>
          <a:bodyPr/>
          <a:lstStyle/>
          <a:p>
            <a:fld id="{9D7221FE-9879-44AD-99E2-15ADB96E9A8B}" type="slidenum">
              <a:rPr lang="en-GB" smtClean="0"/>
              <a:pPr/>
              <a:t>8</a:t>
            </a:fld>
            <a:endParaRPr lang="en-GB"/>
          </a:p>
        </p:txBody>
      </p:sp>
    </p:spTree>
    <p:extLst>
      <p:ext uri="{BB962C8B-B14F-4D97-AF65-F5344CB8AC3E}">
        <p14:creationId xmlns:p14="http://schemas.microsoft.com/office/powerpoint/2010/main" val="42285958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a:t>ELECTRONIC MAILS   </a:t>
            </a:r>
          </a:p>
        </p:txBody>
      </p:sp>
      <p:sp>
        <p:nvSpPr>
          <p:cNvPr id="3" name="Espace réservé du contenu 2"/>
          <p:cNvSpPr>
            <a:spLocks noGrp="1"/>
          </p:cNvSpPr>
          <p:nvPr>
            <p:ph idx="1"/>
          </p:nvPr>
        </p:nvSpPr>
        <p:spPr/>
        <p:txBody>
          <a:bodyPr lIns="540000" rIns="540000">
            <a:normAutofit fontScale="92500"/>
          </a:bodyPr>
          <a:lstStyle/>
          <a:p>
            <a:r>
              <a:rPr lang="en-US" dirty="0"/>
              <a:t>Electronic mail, or email, is a relatively new form of written communication in the administration (in many countries however, it has now become the most common method of written communication both within and between organisations).</a:t>
            </a:r>
          </a:p>
          <a:p>
            <a:r>
              <a:rPr lang="en-US" dirty="0"/>
              <a:t> Its usage depends on factors such as infrastructure development, degree of formality, governance structures and accountability models. The use of emails meets the needs of the increasingly fast pace of government and societal demands.</a:t>
            </a:r>
          </a:p>
          <a:p>
            <a:r>
              <a:rPr lang="en-US" dirty="0"/>
              <a:t>Emails have both advantages and disadvantages. The main advantages are speed and convenience. The main disadvantages are lack of privacy and security. </a:t>
            </a:r>
          </a:p>
          <a:p>
            <a:endParaRPr lang="en-US" dirty="0"/>
          </a:p>
        </p:txBody>
      </p:sp>
      <p:pic>
        <p:nvPicPr>
          <p:cNvPr id="4" name="Image 3"/>
          <p:cNvPicPr>
            <a:picLocks noChangeAspect="1"/>
          </p:cNvPicPr>
          <p:nvPr/>
        </p:nvPicPr>
        <p:blipFill>
          <a:blip r:embed="rId2" cstate="print"/>
          <a:stretch>
            <a:fillRect/>
          </a:stretch>
        </p:blipFill>
        <p:spPr>
          <a:xfrm>
            <a:off x="9717205" y="190856"/>
            <a:ext cx="2177955" cy="1951844"/>
          </a:xfrm>
          <a:prstGeom prst="rect">
            <a:avLst/>
          </a:prstGeom>
        </p:spPr>
      </p:pic>
      <p:sp>
        <p:nvSpPr>
          <p:cNvPr id="5" name="Slide Number Placeholder 4">
            <a:extLst>
              <a:ext uri="{FF2B5EF4-FFF2-40B4-BE49-F238E27FC236}">
                <a16:creationId xmlns:a16="http://schemas.microsoft.com/office/drawing/2014/main" xmlns="" id="{55B2B57D-3920-485F-8BF9-7348FE79F991}"/>
              </a:ext>
            </a:extLst>
          </p:cNvPr>
          <p:cNvSpPr>
            <a:spLocks noGrp="1"/>
          </p:cNvSpPr>
          <p:nvPr>
            <p:ph type="sldNum" sz="quarter" idx="12"/>
          </p:nvPr>
        </p:nvSpPr>
        <p:spPr/>
        <p:txBody>
          <a:bodyPr/>
          <a:lstStyle/>
          <a:p>
            <a:fld id="{9D7221FE-9879-44AD-99E2-15ADB96E9A8B}" type="slidenum">
              <a:rPr lang="en-GB" smtClean="0"/>
              <a:pPr/>
              <a:t>9</a:t>
            </a:fld>
            <a:endParaRPr lang="en-GB"/>
          </a:p>
        </p:txBody>
      </p:sp>
    </p:spTree>
    <p:extLst>
      <p:ext uri="{BB962C8B-B14F-4D97-AF65-F5344CB8AC3E}">
        <p14:creationId xmlns:p14="http://schemas.microsoft.com/office/powerpoint/2010/main" val="12198954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a:t>PRACTICAL GUIDELINES FOR USING E-MAILS</a:t>
            </a:r>
          </a:p>
        </p:txBody>
      </p:sp>
      <p:sp>
        <p:nvSpPr>
          <p:cNvPr id="3" name="Espace réservé du contenu 2"/>
          <p:cNvSpPr>
            <a:spLocks noGrp="1"/>
          </p:cNvSpPr>
          <p:nvPr>
            <p:ph idx="1"/>
          </p:nvPr>
        </p:nvSpPr>
        <p:spPr>
          <a:xfrm>
            <a:off x="838200" y="1320658"/>
            <a:ext cx="10515600" cy="4351338"/>
          </a:xfrm>
        </p:spPr>
        <p:txBody>
          <a:bodyPr lIns="540000" rIns="540000">
            <a:normAutofit fontScale="92500" lnSpcReduction="20000"/>
          </a:bodyPr>
          <a:lstStyle/>
          <a:p>
            <a:pPr marL="0" indent="0">
              <a:buNone/>
            </a:pPr>
            <a:endParaRPr lang="en-US" dirty="0"/>
          </a:p>
          <a:p>
            <a:r>
              <a:rPr lang="en-US" dirty="0"/>
              <a:t>Type a short, meaningful title in the SUBJECT box;</a:t>
            </a:r>
          </a:p>
          <a:p>
            <a:r>
              <a:rPr lang="en-US" dirty="0"/>
              <a:t>Complete the TO box (however, leaving this task until after you have completed and reviewed the text of your email is recommended as a safeguard against pressing the SEND button inadvertently or prematurely);</a:t>
            </a:r>
          </a:p>
          <a:p>
            <a:r>
              <a:rPr lang="en-US" dirty="0"/>
              <a:t>Start with “Dear,”;</a:t>
            </a:r>
          </a:p>
          <a:p>
            <a:r>
              <a:rPr lang="en-US" dirty="0"/>
              <a:t>Keep the content as short and concise as you can (KISS). Put the purpose, or the request you are making, into the first sentence. Try to keep to a maximum of five short paragraphs (and an email can often be shorter than this). Keep the format and the text simple to reduce the risk of a garbled message;</a:t>
            </a:r>
          </a:p>
          <a:p>
            <a:endParaRPr lang="en-US" dirty="0"/>
          </a:p>
        </p:txBody>
      </p:sp>
      <p:sp>
        <p:nvSpPr>
          <p:cNvPr id="4" name="Slide Number Placeholder 3">
            <a:extLst>
              <a:ext uri="{FF2B5EF4-FFF2-40B4-BE49-F238E27FC236}">
                <a16:creationId xmlns:a16="http://schemas.microsoft.com/office/drawing/2014/main" xmlns="" id="{F2ECD630-8079-4B39-B43B-200EF57C5B53}"/>
              </a:ext>
            </a:extLst>
          </p:cNvPr>
          <p:cNvSpPr>
            <a:spLocks noGrp="1"/>
          </p:cNvSpPr>
          <p:nvPr>
            <p:ph type="sldNum" sz="quarter" idx="12"/>
          </p:nvPr>
        </p:nvSpPr>
        <p:spPr/>
        <p:txBody>
          <a:bodyPr/>
          <a:lstStyle/>
          <a:p>
            <a:fld id="{9D7221FE-9879-44AD-99E2-15ADB96E9A8B}" type="slidenum">
              <a:rPr lang="en-GB" smtClean="0"/>
              <a:pPr/>
              <a:t>10</a:t>
            </a:fld>
            <a:endParaRPr lang="en-GB" dirty="0"/>
          </a:p>
        </p:txBody>
      </p:sp>
    </p:spTree>
    <p:extLst>
      <p:ext uri="{BB962C8B-B14F-4D97-AF65-F5344CB8AC3E}">
        <p14:creationId xmlns:p14="http://schemas.microsoft.com/office/powerpoint/2010/main" val="28165507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r>
              <a:rPr lang="en-US" b="1" dirty="0"/>
              <a:t>TIPS -continued</a:t>
            </a:r>
          </a:p>
        </p:txBody>
      </p:sp>
      <p:sp>
        <p:nvSpPr>
          <p:cNvPr id="3" name="Espace réservé du contenu 2"/>
          <p:cNvSpPr>
            <a:spLocks noGrp="1"/>
          </p:cNvSpPr>
          <p:nvPr>
            <p:ph idx="1"/>
          </p:nvPr>
        </p:nvSpPr>
        <p:spPr/>
        <p:txBody>
          <a:bodyPr lIns="540000" rIns="540000">
            <a:normAutofit fontScale="77500" lnSpcReduction="20000"/>
          </a:bodyPr>
          <a:lstStyle/>
          <a:p>
            <a:r>
              <a:rPr lang="en-US" dirty="0"/>
              <a:t>Take as much care over an email as you would over a letter: make sure your spelling grammar and punctuation are correct;</a:t>
            </a:r>
          </a:p>
          <a:p>
            <a:r>
              <a:rPr lang="en-US" dirty="0"/>
              <a:t>The language used can be less formal than in a letter, but do not overdo this. If you are too formal, most people won’t mind; but if you are too informal, some people may mind;</a:t>
            </a:r>
          </a:p>
          <a:p>
            <a:r>
              <a:rPr lang="en-US" dirty="0"/>
              <a:t>Do not use block capitals (they give the impression you are shouting at the recipient) or text messaging abbreviations;</a:t>
            </a:r>
          </a:p>
          <a:p>
            <a:r>
              <a:rPr lang="en-US" dirty="0"/>
              <a:t>Consider, in the light of the addressee and the context, how to end your email. You might want to close with “Regards” or “Best wishes,” followed by your name or initials (as received emails come with a FROM box, the recipient will already know the name of the sender);</a:t>
            </a:r>
          </a:p>
          <a:p>
            <a:r>
              <a:rPr lang="en-US" dirty="0"/>
              <a:t>Never send an email off the cuff, without proper consideration – especially if you are angry or if you are reacting to something about which you feel strongly);</a:t>
            </a:r>
          </a:p>
          <a:p>
            <a:r>
              <a:rPr lang="en-US" dirty="0"/>
              <a:t>Reread and review the text very carefully – and if you possibly can, save it in the DRAFTS folder and look at it again later – before you hit the SEND button.</a:t>
            </a:r>
          </a:p>
          <a:p>
            <a:endParaRPr lang="en-US" dirty="0"/>
          </a:p>
        </p:txBody>
      </p:sp>
      <p:sp>
        <p:nvSpPr>
          <p:cNvPr id="4" name="Slide Number Placeholder 3">
            <a:extLst>
              <a:ext uri="{FF2B5EF4-FFF2-40B4-BE49-F238E27FC236}">
                <a16:creationId xmlns:a16="http://schemas.microsoft.com/office/drawing/2014/main" xmlns="" id="{A80C6DC5-4604-48A9-9A09-CB1B90214D0E}"/>
              </a:ext>
            </a:extLst>
          </p:cNvPr>
          <p:cNvSpPr>
            <a:spLocks noGrp="1"/>
          </p:cNvSpPr>
          <p:nvPr>
            <p:ph type="sldNum" sz="quarter" idx="12"/>
          </p:nvPr>
        </p:nvSpPr>
        <p:spPr/>
        <p:txBody>
          <a:bodyPr/>
          <a:lstStyle/>
          <a:p>
            <a:fld id="{9D7221FE-9879-44AD-99E2-15ADB96E9A8B}" type="slidenum">
              <a:rPr lang="en-GB" smtClean="0"/>
              <a:pPr/>
              <a:t>11</a:t>
            </a:fld>
            <a:endParaRPr lang="en-GB"/>
          </a:p>
        </p:txBody>
      </p:sp>
    </p:spTree>
    <p:extLst>
      <p:ext uri="{BB962C8B-B14F-4D97-AF65-F5344CB8AC3E}">
        <p14:creationId xmlns:p14="http://schemas.microsoft.com/office/powerpoint/2010/main" val="28001178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652" y="365125"/>
            <a:ext cx="10323871" cy="1325563"/>
          </a:xfrm>
        </p:spPr>
        <p:txBody>
          <a:bodyPr/>
          <a:lstStyle/>
          <a:p>
            <a:r>
              <a:rPr lang="en-US" b="1" dirty="0"/>
              <a:t>TIPS-E-mail</a:t>
            </a:r>
          </a:p>
        </p:txBody>
      </p:sp>
      <p:sp>
        <p:nvSpPr>
          <p:cNvPr id="3" name="Espace réservé du contenu 2"/>
          <p:cNvSpPr>
            <a:spLocks noGrp="1"/>
          </p:cNvSpPr>
          <p:nvPr>
            <p:ph idx="1"/>
          </p:nvPr>
        </p:nvSpPr>
        <p:spPr>
          <a:xfrm>
            <a:off x="958644" y="1825625"/>
            <a:ext cx="10294375" cy="4351338"/>
          </a:xfrm>
        </p:spPr>
        <p:txBody>
          <a:bodyPr lIns="540000" rIns="540000"/>
          <a:lstStyle/>
          <a:p>
            <a:pPr marL="0" indent="0">
              <a:buNone/>
            </a:pPr>
            <a:r>
              <a:rPr lang="en-US" dirty="0"/>
              <a:t>Take particular care when your email contains material that may be sensitive or confidential, think of an email as a postcard – there is the potential for anyone to read it.</a:t>
            </a:r>
          </a:p>
          <a:p>
            <a:pPr marL="0" indent="0">
              <a:buNone/>
            </a:pPr>
            <a:r>
              <a:rPr lang="en-US" dirty="0"/>
              <a:t> Remember that your message may be intercepted or forwarded, either accidentally or intentionally, without your knowledge or consent. </a:t>
            </a:r>
          </a:p>
          <a:p>
            <a:pPr marL="0" indent="0">
              <a:buNone/>
            </a:pPr>
            <a:r>
              <a:rPr lang="en-US" dirty="0"/>
              <a:t>Check carefully, before you send it out, to make sure that it does not contain anything that could damage or embarrass you or your </a:t>
            </a:r>
            <a:r>
              <a:rPr lang="en-US" dirty="0" err="1"/>
              <a:t>organisation</a:t>
            </a:r>
            <a:r>
              <a:rPr lang="en-US" dirty="0"/>
              <a:t>.</a:t>
            </a:r>
          </a:p>
        </p:txBody>
      </p:sp>
      <p:sp>
        <p:nvSpPr>
          <p:cNvPr id="4" name="Slide Number Placeholder 3">
            <a:extLst>
              <a:ext uri="{FF2B5EF4-FFF2-40B4-BE49-F238E27FC236}">
                <a16:creationId xmlns:a16="http://schemas.microsoft.com/office/drawing/2014/main" xmlns="" id="{257B1770-9AD2-447E-8C4B-8B09F51DA40D}"/>
              </a:ext>
            </a:extLst>
          </p:cNvPr>
          <p:cNvSpPr>
            <a:spLocks noGrp="1"/>
          </p:cNvSpPr>
          <p:nvPr>
            <p:ph type="sldNum" sz="quarter" idx="12"/>
          </p:nvPr>
        </p:nvSpPr>
        <p:spPr/>
        <p:txBody>
          <a:bodyPr/>
          <a:lstStyle/>
          <a:p>
            <a:fld id="{9D7221FE-9879-44AD-99E2-15ADB96E9A8B}" type="slidenum">
              <a:rPr lang="en-GB" smtClean="0"/>
              <a:pPr/>
              <a:t>12</a:t>
            </a:fld>
            <a:endParaRPr lang="en-GB"/>
          </a:p>
        </p:txBody>
      </p:sp>
    </p:spTree>
    <p:extLst>
      <p:ext uri="{BB962C8B-B14F-4D97-AF65-F5344CB8AC3E}">
        <p14:creationId xmlns:p14="http://schemas.microsoft.com/office/powerpoint/2010/main" val="35992263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r>
              <a:rPr lang="en-US" b="1" dirty="0"/>
              <a:t>EXERCISE</a:t>
            </a:r>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2679356293"/>
              </p:ext>
            </p:extLst>
          </p:nvPr>
        </p:nvGraphicFramePr>
        <p:xfrm>
          <a:off x="1047135" y="1690688"/>
          <a:ext cx="10205883" cy="3566957"/>
        </p:xfrm>
        <a:graphic>
          <a:graphicData uri="http://schemas.openxmlformats.org/drawingml/2006/table">
            <a:tbl>
              <a:tblPr firstRow="1" firstCol="1" bandRow="1"/>
              <a:tblGrid>
                <a:gridCol w="3945311">
                  <a:extLst>
                    <a:ext uri="{9D8B030D-6E8A-4147-A177-3AD203B41FA5}">
                      <a16:colId xmlns:a16="http://schemas.microsoft.com/office/drawing/2014/main" xmlns="" val="20000"/>
                    </a:ext>
                  </a:extLst>
                </a:gridCol>
                <a:gridCol w="3130286">
                  <a:extLst>
                    <a:ext uri="{9D8B030D-6E8A-4147-A177-3AD203B41FA5}">
                      <a16:colId xmlns:a16="http://schemas.microsoft.com/office/drawing/2014/main" xmlns="" val="20001"/>
                    </a:ext>
                  </a:extLst>
                </a:gridCol>
                <a:gridCol w="3130286">
                  <a:extLst>
                    <a:ext uri="{9D8B030D-6E8A-4147-A177-3AD203B41FA5}">
                      <a16:colId xmlns:a16="http://schemas.microsoft.com/office/drawing/2014/main" xmlns="" val="20002"/>
                    </a:ext>
                  </a:extLst>
                </a:gridCol>
              </a:tblGrid>
              <a:tr h="419410">
                <a:tc rowSpan="2">
                  <a:txBody>
                    <a:bodyPr/>
                    <a:lstStyle/>
                    <a:p>
                      <a:pPr marL="0" marR="0">
                        <a:lnSpc>
                          <a:spcPct val="107000"/>
                        </a:lnSpc>
                        <a:spcBef>
                          <a:spcPts val="0"/>
                        </a:spcBef>
                        <a:spcAft>
                          <a:spcPts val="800"/>
                        </a:spcAft>
                      </a:pPr>
                      <a:r>
                        <a:rPr lang="en-GB" sz="11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GB" sz="1100" b="1" dirty="0">
                          <a:effectLst/>
                          <a:latin typeface="Calibri" panose="020F0502020204030204" pitchFamily="34" charset="0"/>
                          <a:ea typeface="Calibri" panose="020F0502020204030204" pitchFamily="34" charset="0"/>
                          <a:cs typeface="Times New Roman" panose="02020603050405020304" pitchFamily="18" charset="0"/>
                        </a:rPr>
                        <a:t>Salutation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nSpc>
                          <a:spcPct val="107000"/>
                        </a:lnSpc>
                        <a:spcBef>
                          <a:spcPts val="0"/>
                        </a:spcBef>
                        <a:spcAft>
                          <a:spcPts val="800"/>
                        </a:spcAft>
                      </a:pPr>
                      <a:r>
                        <a:rPr lang="en-GB" sz="1100" b="1">
                          <a:effectLst/>
                          <a:latin typeface="Calibri" panose="020F0502020204030204" pitchFamily="34" charset="0"/>
                          <a:ea typeface="Calibri" panose="020F0502020204030204" pitchFamily="34" charset="0"/>
                          <a:cs typeface="Times New Roman" panose="02020603050405020304" pitchFamily="18" charset="0"/>
                        </a:rPr>
                        <a:t>Closing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xmlns="" val="10000"/>
                  </a:ext>
                </a:extLst>
              </a:tr>
              <a:tr h="618354">
                <a:tc vMerge="1">
                  <a:txBody>
                    <a:bodyPr/>
                    <a:lstStyle/>
                    <a:p>
                      <a:endParaRPr lang="en-US"/>
                    </a:p>
                  </a:txBody>
                  <a:tcPr/>
                </a:tc>
                <a:tc>
                  <a:txBody>
                    <a:bodyPr/>
                    <a:lstStyle/>
                    <a:p>
                      <a:pPr marL="0" marR="0">
                        <a:lnSpc>
                          <a:spcPct val="107000"/>
                        </a:lnSpc>
                        <a:spcBef>
                          <a:spcPts val="0"/>
                        </a:spcBef>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British English (Use)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100">
                          <a:effectLst/>
                          <a:latin typeface="Calibri" panose="020F0502020204030204" pitchFamily="34" charset="0"/>
                          <a:ea typeface="Calibri" panose="020F0502020204030204" pitchFamily="34" charset="0"/>
                          <a:cs typeface="Times New Roman" panose="02020603050405020304" pitchFamily="18" charset="0"/>
                        </a:rPr>
                        <a:t>American English (</a:t>
                      </a:r>
                      <a:r>
                        <a:rPr lang="en-GB" sz="1100" b="1">
                          <a:effectLst/>
                          <a:latin typeface="Calibri" panose="020F0502020204030204" pitchFamily="34" charset="0"/>
                          <a:ea typeface="Calibri" panose="020F0502020204030204" pitchFamily="34" charset="0"/>
                          <a:cs typeface="Times New Roman" panose="02020603050405020304" pitchFamily="18" charset="0"/>
                        </a:rPr>
                        <a:t>Do not use where different</a:t>
                      </a:r>
                      <a:r>
                        <a:rPr lang="en-GB" sz="1100">
                          <a:effectLst/>
                          <a:latin typeface="Calibri" panose="020F0502020204030204" pitchFamily="34" charset="0"/>
                          <a:ea typeface="Calibri" panose="020F0502020204030204" pitchFamily="34" charset="0"/>
                          <a:cs typeface="Times New Roman" panose="02020603050405020304" pitchFamily="18" charset="0"/>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419410">
                <a:tc>
                  <a:txBody>
                    <a:bodyPr/>
                    <a:lstStyle/>
                    <a:p>
                      <a:pPr marL="0" marR="0">
                        <a:lnSpc>
                          <a:spcPct val="107000"/>
                        </a:lnSpc>
                        <a:spcBef>
                          <a:spcPts val="0"/>
                        </a:spcBef>
                        <a:spcAft>
                          <a:spcPts val="800"/>
                        </a:spcAft>
                      </a:pPr>
                      <a:r>
                        <a:rPr lang="en-GB" sz="1100">
                          <a:effectLst/>
                          <a:latin typeface="Calibri" panose="020F0502020204030204" pitchFamily="34" charset="0"/>
                          <a:ea typeface="Calibri" panose="020F0502020204030204" pitchFamily="34" charset="0"/>
                          <a:cs typeface="Times New Roman" panose="02020603050405020304" pitchFamily="18" charset="0"/>
                        </a:rPr>
                        <a:t>Dear Sir/Madam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100">
                          <a:effectLst/>
                          <a:latin typeface="Calibri" panose="020F0502020204030204" pitchFamily="34" charset="0"/>
                          <a:ea typeface="Calibri" panose="020F0502020204030204" pitchFamily="34" charset="0"/>
                          <a:cs typeface="Times New Roman" panose="02020603050405020304" pitchFamily="18" charset="0"/>
                        </a:rPr>
                        <a:t>Yours faithfully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100">
                          <a:effectLst/>
                          <a:latin typeface="Calibri" panose="020F0502020204030204" pitchFamily="34" charset="0"/>
                          <a:ea typeface="Calibri" panose="020F0502020204030204" pitchFamily="34" charset="0"/>
                          <a:cs typeface="Times New Roman" panose="02020603050405020304" pitchFamily="18" charset="0"/>
                        </a:rPr>
                        <a:t>Sincerely yours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849715">
                <a:tc>
                  <a:txBody>
                    <a:bodyPr/>
                    <a:lstStyle/>
                    <a:p>
                      <a:pPr marL="0" marR="0">
                        <a:lnSpc>
                          <a:spcPct val="107000"/>
                        </a:lnSpc>
                        <a:spcBef>
                          <a:spcPts val="0"/>
                        </a:spcBef>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Dear Mr/Mrs/Miss/Ms/Dr/Professor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Yours sincerely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Sincerely yours, Sincerely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Yours sincerely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840658">
                <a:tc>
                  <a:txBody>
                    <a:bodyPr/>
                    <a:lstStyle/>
                    <a:p>
                      <a:pPr marL="0" marR="0">
                        <a:lnSpc>
                          <a:spcPct val="107000"/>
                        </a:lnSpc>
                        <a:spcBef>
                          <a:spcPts val="0"/>
                        </a:spcBef>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Dear John/Julie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100">
                          <a:effectLst/>
                          <a:latin typeface="Calibri" panose="020F0502020204030204" pitchFamily="34" charset="0"/>
                          <a:ea typeface="Calibri" panose="020F0502020204030204" pitchFamily="34" charset="0"/>
                          <a:cs typeface="Times New Roman" panose="02020603050405020304" pitchFamily="18" charset="0"/>
                        </a:rPr>
                        <a:t>(With) Best wishes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GB" sz="1100">
                          <a:effectLst/>
                          <a:latin typeface="Calibri" panose="020F0502020204030204" pitchFamily="34" charset="0"/>
                          <a:ea typeface="Calibri" panose="020F0502020204030204" pitchFamily="34" charset="0"/>
                          <a:cs typeface="Times New Roman" panose="02020603050405020304" pitchFamily="18" charset="0"/>
                        </a:rPr>
                        <a:t>Regards, Kind Regards, All the best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100">
                          <a:effectLst/>
                          <a:latin typeface="Calibri" panose="020F0502020204030204" pitchFamily="34" charset="0"/>
                          <a:ea typeface="Calibri" panose="020F0502020204030204" pitchFamily="34" charset="0"/>
                          <a:cs typeface="Times New Roman" panose="02020603050405020304" pitchFamily="18" charset="0"/>
                        </a:rPr>
                        <a:t>(With) Best wishes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GB" sz="1100">
                          <a:effectLst/>
                          <a:latin typeface="Calibri" panose="020F0502020204030204" pitchFamily="34" charset="0"/>
                          <a:ea typeface="Calibri" panose="020F0502020204030204" pitchFamily="34" charset="0"/>
                          <a:cs typeface="Times New Roman" panose="02020603050405020304" pitchFamily="18" charset="0"/>
                        </a:rPr>
                        <a:t>Regards, Yours truly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419410">
                <a:tc>
                  <a:txBody>
                    <a:bodyPr/>
                    <a:lstStyle/>
                    <a:p>
                      <a:pPr marL="0" marR="0">
                        <a:lnSpc>
                          <a:spcPct val="107000"/>
                        </a:lnSpc>
                        <a:spcBef>
                          <a:spcPts val="0"/>
                        </a:spcBef>
                        <a:spcAft>
                          <a:spcPts val="800"/>
                        </a:spcAft>
                      </a:pPr>
                      <a:r>
                        <a:rPr lang="en-GB" sz="1100">
                          <a:effectLst/>
                          <a:latin typeface="Calibri" panose="020F0502020204030204" pitchFamily="34" charset="0"/>
                          <a:ea typeface="Calibri" panose="020F0502020204030204" pitchFamily="34" charset="0"/>
                          <a:cs typeface="Times New Roman" panose="02020603050405020304" pitchFamily="18" charset="0"/>
                        </a:rPr>
                        <a:t>Informal (depends on relationship)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100">
                          <a:effectLst/>
                          <a:latin typeface="Calibri" panose="020F0502020204030204" pitchFamily="34" charset="0"/>
                          <a:ea typeface="Calibri" panose="020F0502020204030204" pitchFamily="34" charset="0"/>
                          <a:cs typeface="Times New Roman" panose="02020603050405020304" pitchFamily="18" charset="0"/>
                        </a:rPr>
                        <a:t>Thanks, cheers, many thanks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Thanks, many thanks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sp>
        <p:nvSpPr>
          <p:cNvPr id="3" name="Slide Number Placeholder 2">
            <a:extLst>
              <a:ext uri="{FF2B5EF4-FFF2-40B4-BE49-F238E27FC236}">
                <a16:creationId xmlns:a16="http://schemas.microsoft.com/office/drawing/2014/main" xmlns="" id="{65A0387F-83B4-41F5-9F3F-F1BEDB993208}"/>
              </a:ext>
            </a:extLst>
          </p:cNvPr>
          <p:cNvSpPr>
            <a:spLocks noGrp="1"/>
          </p:cNvSpPr>
          <p:nvPr>
            <p:ph type="sldNum" sz="quarter" idx="12"/>
          </p:nvPr>
        </p:nvSpPr>
        <p:spPr/>
        <p:txBody>
          <a:bodyPr/>
          <a:lstStyle/>
          <a:p>
            <a:fld id="{9D7221FE-9879-44AD-99E2-15ADB96E9A8B}" type="slidenum">
              <a:rPr lang="en-GB" smtClean="0"/>
              <a:pPr/>
              <a:t>13</a:t>
            </a:fld>
            <a:endParaRPr lang="en-GB"/>
          </a:p>
        </p:txBody>
      </p:sp>
    </p:spTree>
    <p:extLst>
      <p:ext uri="{BB962C8B-B14F-4D97-AF65-F5344CB8AC3E}">
        <p14:creationId xmlns:p14="http://schemas.microsoft.com/office/powerpoint/2010/main" val="31372401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1196</Words>
  <Application>Microsoft Office PowerPoint</Application>
  <PresentationFormat>Personnalisé</PresentationFormat>
  <Paragraphs>102</Paragraphs>
  <Slides>13</Slides>
  <Notes>0</Notes>
  <HiddenSlides>0</HiddenSlides>
  <MMClips>0</MMClips>
  <ScaleCrop>false</ScaleCrop>
  <HeadingPairs>
    <vt:vector size="4" baseType="variant">
      <vt:variant>
        <vt:lpstr>Thème</vt:lpstr>
      </vt:variant>
      <vt:variant>
        <vt:i4>1</vt:i4>
      </vt:variant>
      <vt:variant>
        <vt:lpstr>Titres des diapositives</vt:lpstr>
      </vt:variant>
      <vt:variant>
        <vt:i4>13</vt:i4>
      </vt:variant>
    </vt:vector>
  </HeadingPairs>
  <TitlesOfParts>
    <vt:vector size="14" baseType="lpstr">
      <vt:lpstr>Thème Office</vt:lpstr>
      <vt:lpstr>FORMAL LETTER WRITING</vt:lpstr>
      <vt:lpstr>TYPES OF CORRESPONDENCES</vt:lpstr>
      <vt:lpstr>Formal Administrative Letters  </vt:lpstr>
      <vt:lpstr>MAIN FEATURES OF CLASSICAL FORMAL LETTER</vt:lpstr>
      <vt:lpstr>Main features- continued</vt:lpstr>
      <vt:lpstr>Formatting</vt:lpstr>
      <vt:lpstr>SPECIAL CONSIDERATIONS</vt:lpstr>
      <vt:lpstr>SPECIAL CONSIDERATIONS</vt:lpstr>
      <vt:lpstr>ELECTRONIC MAILS   </vt:lpstr>
      <vt:lpstr>PRACTICAL GUIDELINES FOR USING E-MAILS</vt:lpstr>
      <vt:lpstr>TIPS -continued</vt:lpstr>
      <vt:lpstr>TIPS-E-mail</vt:lpstr>
      <vt:lpstr>EXERCISE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FORMAL LETTER WRITING</dc:title>
  <dc:creator>DYDIME ONDOA</dc:creator>
  <cp:lastModifiedBy>ADMIN</cp:lastModifiedBy>
  <cp:revision>10</cp:revision>
  <cp:lastPrinted>2020-10-23T10:47:45Z</cp:lastPrinted>
  <dcterms:created xsi:type="dcterms:W3CDTF">2020-10-20T14:51:59Z</dcterms:created>
  <dcterms:modified xsi:type="dcterms:W3CDTF">2020-10-23T10:48:27Z</dcterms:modified>
</cp:coreProperties>
</file>